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256" r:id="rId2"/>
    <p:sldId id="279" r:id="rId3"/>
    <p:sldId id="257" r:id="rId4"/>
    <p:sldId id="258" r:id="rId5"/>
    <p:sldId id="259" r:id="rId6"/>
    <p:sldId id="260" r:id="rId7"/>
    <p:sldId id="261" r:id="rId8"/>
    <p:sldId id="263" r:id="rId9"/>
    <p:sldId id="337" r:id="rId10"/>
    <p:sldId id="265" r:id="rId11"/>
    <p:sldId id="266" r:id="rId12"/>
    <p:sldId id="267" r:id="rId13"/>
    <p:sldId id="268" r:id="rId14"/>
    <p:sldId id="270" r:id="rId15"/>
    <p:sldId id="271" r:id="rId16"/>
    <p:sldId id="278" r:id="rId17"/>
    <p:sldId id="272" r:id="rId18"/>
    <p:sldId id="339" r:id="rId19"/>
    <p:sldId id="273" r:id="rId20"/>
    <p:sldId id="274" r:id="rId21"/>
    <p:sldId id="340" r:id="rId22"/>
    <p:sldId id="275" r:id="rId23"/>
    <p:sldId id="359" r:id="rId24"/>
    <p:sldId id="276" r:id="rId25"/>
    <p:sldId id="341" r:id="rId26"/>
    <p:sldId id="360" r:id="rId27"/>
    <p:sldId id="280" r:id="rId28"/>
    <p:sldId id="281" r:id="rId29"/>
    <p:sldId id="338" r:id="rId30"/>
    <p:sldId id="282" r:id="rId31"/>
    <p:sldId id="283" r:id="rId32"/>
    <p:sldId id="284" r:id="rId33"/>
    <p:sldId id="285" r:id="rId34"/>
    <p:sldId id="353" r:id="rId35"/>
    <p:sldId id="289" r:id="rId36"/>
    <p:sldId id="287" r:id="rId37"/>
    <p:sldId id="290" r:id="rId38"/>
    <p:sldId id="291" r:id="rId39"/>
    <p:sldId id="292" r:id="rId40"/>
    <p:sldId id="293" r:id="rId41"/>
    <p:sldId id="294" r:id="rId42"/>
    <p:sldId id="295" r:id="rId43"/>
    <p:sldId id="296" r:id="rId44"/>
    <p:sldId id="298" r:id="rId45"/>
    <p:sldId id="297" r:id="rId46"/>
    <p:sldId id="299" r:id="rId47"/>
    <p:sldId id="300" r:id="rId48"/>
    <p:sldId id="301" r:id="rId49"/>
    <p:sldId id="352"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54"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6" r:id="rId85"/>
    <p:sldId id="335" r:id="rId86"/>
    <p:sldId id="358" r:id="rId87"/>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82" d="100"/>
          <a:sy n="82" d="100"/>
        </p:scale>
        <p:origin x="-1464" y="-91"/>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80C939-13C7-4895-92D7-34FC0697B5AB}" type="datetimeFigureOut">
              <a:rPr lang="zh-TW" altLang="en-US" smtClean="0"/>
              <a:pPr/>
              <a:t>2012/6/17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6F6C37-67E0-4B95-8EC0-CE47084D39B4}" type="slidenum">
              <a:rPr lang="zh-TW" altLang="en-US" smtClean="0"/>
              <a:pPr/>
              <a:t>‹#›</a:t>
            </a:fld>
            <a:endParaRPr lang="zh-TW" altLang="en-US"/>
          </a:p>
        </p:txBody>
      </p:sp>
    </p:spTree>
    <p:extLst>
      <p:ext uri="{BB962C8B-B14F-4D97-AF65-F5344CB8AC3E}">
        <p14:creationId xmlns:p14="http://schemas.microsoft.com/office/powerpoint/2010/main" xmlns="" val="2122297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kumimoji="1" sz="4400">
                <a:solidFill>
                  <a:schemeClr val="tx1"/>
                </a:solidFill>
                <a:latin typeface="Georgia" pitchFamily="18" charset="0"/>
                <a:ea typeface="新細明體" pitchFamily="18" charset="-120"/>
              </a:defRPr>
            </a:lvl1pPr>
            <a:lvl2pPr marL="742950" indent="-285750" eaLnBrk="0" hangingPunct="0">
              <a:defRPr kumimoji="1" sz="4400">
                <a:solidFill>
                  <a:schemeClr val="tx1"/>
                </a:solidFill>
                <a:latin typeface="Georgia" pitchFamily="18" charset="0"/>
                <a:ea typeface="新細明體" pitchFamily="18" charset="-120"/>
              </a:defRPr>
            </a:lvl2pPr>
            <a:lvl3pPr marL="1143000" indent="-228600" eaLnBrk="0" hangingPunct="0">
              <a:defRPr kumimoji="1" sz="4400">
                <a:solidFill>
                  <a:schemeClr val="tx1"/>
                </a:solidFill>
                <a:latin typeface="Georgia" pitchFamily="18" charset="0"/>
                <a:ea typeface="新細明體" pitchFamily="18" charset="-120"/>
              </a:defRPr>
            </a:lvl3pPr>
            <a:lvl4pPr marL="1600200" indent="-228600" eaLnBrk="0" hangingPunct="0">
              <a:defRPr kumimoji="1" sz="4400">
                <a:solidFill>
                  <a:schemeClr val="tx1"/>
                </a:solidFill>
                <a:latin typeface="Georgia" pitchFamily="18" charset="0"/>
                <a:ea typeface="新細明體" pitchFamily="18" charset="-120"/>
              </a:defRPr>
            </a:lvl4pPr>
            <a:lvl5pPr marL="2057400" indent="-228600" eaLnBrk="0" hangingPunct="0">
              <a:defRPr kumimoji="1" sz="4400">
                <a:solidFill>
                  <a:schemeClr val="tx1"/>
                </a:solidFill>
                <a:latin typeface="Georgia" pitchFamily="18" charset="0"/>
                <a:ea typeface="新細明體" pitchFamily="18" charset="-120"/>
              </a:defRPr>
            </a:lvl5pPr>
            <a:lvl6pPr marL="2514600" indent="-228600" eaLnBrk="0" fontAlgn="base" hangingPunct="0">
              <a:spcBef>
                <a:spcPct val="0"/>
              </a:spcBef>
              <a:spcAft>
                <a:spcPct val="0"/>
              </a:spcAft>
              <a:defRPr kumimoji="1" sz="4400">
                <a:solidFill>
                  <a:schemeClr val="tx1"/>
                </a:solidFill>
                <a:latin typeface="Georgia" pitchFamily="18" charset="0"/>
                <a:ea typeface="新細明體" pitchFamily="18" charset="-120"/>
              </a:defRPr>
            </a:lvl6pPr>
            <a:lvl7pPr marL="2971800" indent="-228600" eaLnBrk="0" fontAlgn="base" hangingPunct="0">
              <a:spcBef>
                <a:spcPct val="0"/>
              </a:spcBef>
              <a:spcAft>
                <a:spcPct val="0"/>
              </a:spcAft>
              <a:defRPr kumimoji="1" sz="4400">
                <a:solidFill>
                  <a:schemeClr val="tx1"/>
                </a:solidFill>
                <a:latin typeface="Georgia" pitchFamily="18" charset="0"/>
                <a:ea typeface="新細明體" pitchFamily="18" charset="-120"/>
              </a:defRPr>
            </a:lvl7pPr>
            <a:lvl8pPr marL="3429000" indent="-228600" eaLnBrk="0" fontAlgn="base" hangingPunct="0">
              <a:spcBef>
                <a:spcPct val="0"/>
              </a:spcBef>
              <a:spcAft>
                <a:spcPct val="0"/>
              </a:spcAft>
              <a:defRPr kumimoji="1" sz="4400">
                <a:solidFill>
                  <a:schemeClr val="tx1"/>
                </a:solidFill>
                <a:latin typeface="Georgia" pitchFamily="18" charset="0"/>
                <a:ea typeface="新細明體" pitchFamily="18" charset="-120"/>
              </a:defRPr>
            </a:lvl8pPr>
            <a:lvl9pPr marL="3886200" indent="-228600" eaLnBrk="0" fontAlgn="base" hangingPunct="0">
              <a:spcBef>
                <a:spcPct val="0"/>
              </a:spcBef>
              <a:spcAft>
                <a:spcPct val="0"/>
              </a:spcAft>
              <a:defRPr kumimoji="1" sz="4400">
                <a:solidFill>
                  <a:schemeClr val="tx1"/>
                </a:solidFill>
                <a:latin typeface="Georgia" pitchFamily="18" charset="0"/>
                <a:ea typeface="新細明體" pitchFamily="18" charset="-120"/>
              </a:defRPr>
            </a:lvl9pPr>
          </a:lstStyle>
          <a:p>
            <a:pPr eaLnBrk="1" hangingPunct="1"/>
            <a:fld id="{89FC4A68-6F80-45FD-A997-784EADDB05CC}" type="slidenum">
              <a:rPr lang="en-US" altLang="zh-TW" sz="1200" smtClean="0">
                <a:latin typeface="Arial" charset="0"/>
              </a:rPr>
              <a:pPr eaLnBrk="1" hangingPunct="1"/>
              <a:t>23</a:t>
            </a:fld>
            <a:endParaRPr lang="en-US" altLang="zh-TW" sz="1200" smtClean="0">
              <a:latin typeface="Arial"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xfrm>
            <a:off x="914400" y="4343400"/>
            <a:ext cx="5029200" cy="4114800"/>
          </a:xfrm>
          <a:noFill/>
        </p:spPr>
        <p:txBody>
          <a:bodyPr/>
          <a:lstStyle/>
          <a:p>
            <a:pPr eaLnBrk="1" hangingPunct="1"/>
            <a:endParaRPr lang="zh-TW" altLang="zh-TW"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B14B8210-65BB-4C02-A9AC-4A8EA16F66ED}" type="datetimeFigureOut">
              <a:rPr lang="zh-TW" altLang="en-US" smtClean="0"/>
              <a:pPr/>
              <a:t>2012/6/17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59F55D7-6A78-434D-8705-89A4B705BA50}" type="slidenum">
              <a:rPr lang="zh-TW" altLang="en-US" smtClean="0"/>
              <a:pPr/>
              <a:t>‹#›</a:t>
            </a:fld>
            <a:endParaRPr lang="zh-TW" altLang="en-US"/>
          </a:p>
        </p:txBody>
      </p:sp>
    </p:spTree>
    <p:extLst>
      <p:ext uri="{BB962C8B-B14F-4D97-AF65-F5344CB8AC3E}">
        <p14:creationId xmlns:p14="http://schemas.microsoft.com/office/powerpoint/2010/main" xmlns="" val="3694474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14B8210-65BB-4C02-A9AC-4A8EA16F66ED}" type="datetimeFigureOut">
              <a:rPr lang="zh-TW" altLang="en-US" smtClean="0"/>
              <a:pPr/>
              <a:t>2012/6/17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59F55D7-6A78-434D-8705-89A4B705BA50}" type="slidenum">
              <a:rPr lang="zh-TW" altLang="en-US" smtClean="0"/>
              <a:pPr/>
              <a:t>‹#›</a:t>
            </a:fld>
            <a:endParaRPr lang="zh-TW" altLang="en-US"/>
          </a:p>
        </p:txBody>
      </p:sp>
    </p:spTree>
    <p:extLst>
      <p:ext uri="{BB962C8B-B14F-4D97-AF65-F5344CB8AC3E}">
        <p14:creationId xmlns:p14="http://schemas.microsoft.com/office/powerpoint/2010/main" xmlns="" val="631850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14B8210-65BB-4C02-A9AC-4A8EA16F66ED}" type="datetimeFigureOut">
              <a:rPr lang="zh-TW" altLang="en-US" smtClean="0"/>
              <a:pPr/>
              <a:t>2012/6/17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59F55D7-6A78-434D-8705-89A4B705BA50}" type="slidenum">
              <a:rPr lang="zh-TW" altLang="en-US" smtClean="0"/>
              <a:pPr/>
              <a:t>‹#›</a:t>
            </a:fld>
            <a:endParaRPr lang="zh-TW" altLang="en-US"/>
          </a:p>
        </p:txBody>
      </p:sp>
    </p:spTree>
    <p:extLst>
      <p:ext uri="{BB962C8B-B14F-4D97-AF65-F5344CB8AC3E}">
        <p14:creationId xmlns:p14="http://schemas.microsoft.com/office/powerpoint/2010/main" xmlns="" val="1951039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14B8210-65BB-4C02-A9AC-4A8EA16F66ED}" type="datetimeFigureOut">
              <a:rPr lang="zh-TW" altLang="en-US" smtClean="0"/>
              <a:pPr/>
              <a:t>2012/6/17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59F55D7-6A78-434D-8705-89A4B705BA50}" type="slidenum">
              <a:rPr lang="zh-TW" altLang="en-US" smtClean="0"/>
              <a:pPr/>
              <a:t>‹#›</a:t>
            </a:fld>
            <a:endParaRPr lang="zh-TW" altLang="en-US"/>
          </a:p>
        </p:txBody>
      </p:sp>
    </p:spTree>
    <p:extLst>
      <p:ext uri="{BB962C8B-B14F-4D97-AF65-F5344CB8AC3E}">
        <p14:creationId xmlns:p14="http://schemas.microsoft.com/office/powerpoint/2010/main" xmlns="" val="10785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B14B8210-65BB-4C02-A9AC-4A8EA16F66ED}" type="datetimeFigureOut">
              <a:rPr lang="zh-TW" altLang="en-US" smtClean="0"/>
              <a:pPr/>
              <a:t>2012/6/17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59F55D7-6A78-434D-8705-89A4B705BA50}" type="slidenum">
              <a:rPr lang="zh-TW" altLang="en-US" smtClean="0"/>
              <a:pPr/>
              <a:t>‹#›</a:t>
            </a:fld>
            <a:endParaRPr lang="zh-TW" altLang="en-US"/>
          </a:p>
        </p:txBody>
      </p:sp>
    </p:spTree>
    <p:extLst>
      <p:ext uri="{BB962C8B-B14F-4D97-AF65-F5344CB8AC3E}">
        <p14:creationId xmlns:p14="http://schemas.microsoft.com/office/powerpoint/2010/main" xmlns="" val="3652111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B14B8210-65BB-4C02-A9AC-4A8EA16F66ED}" type="datetimeFigureOut">
              <a:rPr lang="zh-TW" altLang="en-US" smtClean="0"/>
              <a:pPr/>
              <a:t>2012/6/17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59F55D7-6A78-434D-8705-89A4B705BA50}" type="slidenum">
              <a:rPr lang="zh-TW" altLang="en-US" smtClean="0"/>
              <a:pPr/>
              <a:t>‹#›</a:t>
            </a:fld>
            <a:endParaRPr lang="zh-TW" altLang="en-US"/>
          </a:p>
        </p:txBody>
      </p:sp>
    </p:spTree>
    <p:extLst>
      <p:ext uri="{BB962C8B-B14F-4D97-AF65-F5344CB8AC3E}">
        <p14:creationId xmlns:p14="http://schemas.microsoft.com/office/powerpoint/2010/main" xmlns="" val="3805096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B14B8210-65BB-4C02-A9AC-4A8EA16F66ED}" type="datetimeFigureOut">
              <a:rPr lang="zh-TW" altLang="en-US" smtClean="0"/>
              <a:pPr/>
              <a:t>2012/6/17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659F55D7-6A78-434D-8705-89A4B705BA50}" type="slidenum">
              <a:rPr lang="zh-TW" altLang="en-US" smtClean="0"/>
              <a:pPr/>
              <a:t>‹#›</a:t>
            </a:fld>
            <a:endParaRPr lang="zh-TW" altLang="en-US"/>
          </a:p>
        </p:txBody>
      </p:sp>
    </p:spTree>
    <p:extLst>
      <p:ext uri="{BB962C8B-B14F-4D97-AF65-F5344CB8AC3E}">
        <p14:creationId xmlns:p14="http://schemas.microsoft.com/office/powerpoint/2010/main" xmlns="" val="3548007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B14B8210-65BB-4C02-A9AC-4A8EA16F66ED}" type="datetimeFigureOut">
              <a:rPr lang="zh-TW" altLang="en-US" smtClean="0"/>
              <a:pPr/>
              <a:t>2012/6/17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659F55D7-6A78-434D-8705-89A4B705BA50}" type="slidenum">
              <a:rPr lang="zh-TW" altLang="en-US" smtClean="0"/>
              <a:pPr/>
              <a:t>‹#›</a:t>
            </a:fld>
            <a:endParaRPr lang="zh-TW" altLang="en-US"/>
          </a:p>
        </p:txBody>
      </p:sp>
    </p:spTree>
    <p:extLst>
      <p:ext uri="{BB962C8B-B14F-4D97-AF65-F5344CB8AC3E}">
        <p14:creationId xmlns:p14="http://schemas.microsoft.com/office/powerpoint/2010/main" xmlns="" val="2012334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14B8210-65BB-4C02-A9AC-4A8EA16F66ED}" type="datetimeFigureOut">
              <a:rPr lang="zh-TW" altLang="en-US" smtClean="0"/>
              <a:pPr/>
              <a:t>2012/6/17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659F55D7-6A78-434D-8705-89A4B705BA50}" type="slidenum">
              <a:rPr lang="zh-TW" altLang="en-US" smtClean="0"/>
              <a:pPr/>
              <a:t>‹#›</a:t>
            </a:fld>
            <a:endParaRPr lang="zh-TW" altLang="en-US"/>
          </a:p>
        </p:txBody>
      </p:sp>
    </p:spTree>
    <p:extLst>
      <p:ext uri="{BB962C8B-B14F-4D97-AF65-F5344CB8AC3E}">
        <p14:creationId xmlns:p14="http://schemas.microsoft.com/office/powerpoint/2010/main" xmlns="" val="567588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B14B8210-65BB-4C02-A9AC-4A8EA16F66ED}" type="datetimeFigureOut">
              <a:rPr lang="zh-TW" altLang="en-US" smtClean="0"/>
              <a:pPr/>
              <a:t>2012/6/17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59F55D7-6A78-434D-8705-89A4B705BA50}" type="slidenum">
              <a:rPr lang="zh-TW" altLang="en-US" smtClean="0"/>
              <a:pPr/>
              <a:t>‹#›</a:t>
            </a:fld>
            <a:endParaRPr lang="zh-TW" altLang="en-US"/>
          </a:p>
        </p:txBody>
      </p:sp>
    </p:spTree>
    <p:extLst>
      <p:ext uri="{BB962C8B-B14F-4D97-AF65-F5344CB8AC3E}">
        <p14:creationId xmlns:p14="http://schemas.microsoft.com/office/powerpoint/2010/main" xmlns="" val="3551591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B14B8210-65BB-4C02-A9AC-4A8EA16F66ED}" type="datetimeFigureOut">
              <a:rPr lang="zh-TW" altLang="en-US" smtClean="0"/>
              <a:pPr/>
              <a:t>2012/6/17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59F55D7-6A78-434D-8705-89A4B705BA50}" type="slidenum">
              <a:rPr lang="zh-TW" altLang="en-US" smtClean="0"/>
              <a:pPr/>
              <a:t>‹#›</a:t>
            </a:fld>
            <a:endParaRPr lang="zh-TW" altLang="en-US"/>
          </a:p>
        </p:txBody>
      </p:sp>
    </p:spTree>
    <p:extLst>
      <p:ext uri="{BB962C8B-B14F-4D97-AF65-F5344CB8AC3E}">
        <p14:creationId xmlns:p14="http://schemas.microsoft.com/office/powerpoint/2010/main" xmlns="" val="2674537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4B8210-65BB-4C02-A9AC-4A8EA16F66ED}" type="datetimeFigureOut">
              <a:rPr lang="zh-TW" altLang="en-US" smtClean="0"/>
              <a:pPr/>
              <a:t>2012/6/17</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F55D7-6A78-434D-8705-89A4B705BA50}" type="slidenum">
              <a:rPr lang="zh-TW" altLang="en-US" smtClean="0"/>
              <a:pPr/>
              <a:t>‹#›</a:t>
            </a:fld>
            <a:endParaRPr lang="zh-TW" altLang="en-US"/>
          </a:p>
        </p:txBody>
      </p:sp>
    </p:spTree>
    <p:extLst>
      <p:ext uri="{BB962C8B-B14F-4D97-AF65-F5344CB8AC3E}">
        <p14:creationId xmlns:p14="http://schemas.microsoft.com/office/powerpoint/2010/main" xmlns="" val="2207549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707904" y="1844824"/>
            <a:ext cx="5938426" cy="1254001"/>
          </a:xfrm>
        </p:spPr>
        <p:txBody>
          <a:bodyPr/>
          <a:lstStyle/>
          <a:p>
            <a:r>
              <a:rPr lang="zh-TW" altLang="en-US" b="1" dirty="0" smtClean="0"/>
              <a:t>腦 </a:t>
            </a:r>
            <a:r>
              <a:rPr lang="zh-TW" altLang="en-US" b="1" dirty="0" smtClean="0">
                <a:latin typeface="新細明體"/>
                <a:ea typeface="新細明體"/>
              </a:rPr>
              <a:t>，</a:t>
            </a:r>
            <a:r>
              <a:rPr lang="zh-TW" altLang="en-US" b="1" dirty="0" smtClean="0"/>
              <a:t>演化 </a:t>
            </a:r>
            <a:r>
              <a:rPr lang="zh-TW" altLang="en-US" b="1" dirty="0"/>
              <a:t>，學習</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139951" y="3861048"/>
            <a:ext cx="4752529" cy="1841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5536" y="548680"/>
            <a:ext cx="3987800" cy="5645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72587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332656"/>
            <a:ext cx="8229600" cy="1143000"/>
          </a:xfrm>
        </p:spPr>
        <p:txBody>
          <a:bodyPr>
            <a:normAutofit fontScale="90000"/>
          </a:bodyPr>
          <a:lstStyle/>
          <a:p>
            <a:r>
              <a:rPr lang="en-US" altLang="zh-TW" dirty="0" smtClean="0">
                <a:solidFill>
                  <a:srgbClr val="FF0000"/>
                </a:solidFill>
              </a:rPr>
              <a:t/>
            </a:r>
            <a:br>
              <a:rPr lang="en-US" altLang="zh-TW" dirty="0" smtClean="0">
                <a:solidFill>
                  <a:srgbClr val="FF0000"/>
                </a:solidFill>
              </a:rPr>
            </a:br>
            <a:r>
              <a:rPr lang="en-US" altLang="zh-TW" dirty="0" smtClean="0">
                <a:solidFill>
                  <a:srgbClr val="FF0000"/>
                </a:solidFill>
              </a:rPr>
              <a:t>(1)Enlargement of </a:t>
            </a:r>
            <a:r>
              <a:rPr lang="en-US" altLang="zh-TW" dirty="0" err="1" smtClean="0">
                <a:solidFill>
                  <a:srgbClr val="FF0000"/>
                </a:solidFill>
              </a:rPr>
              <a:t>neocortex</a:t>
            </a:r>
            <a:r>
              <a:rPr lang="en-US" altLang="zh-TW" dirty="0" smtClean="0">
                <a:solidFill>
                  <a:srgbClr val="FF0000"/>
                </a:solidFill>
              </a:rPr>
              <a:t/>
            </a:r>
            <a:br>
              <a:rPr lang="en-US" altLang="zh-TW" dirty="0" smtClean="0">
                <a:solidFill>
                  <a:srgbClr val="FF0000"/>
                </a:solidFill>
              </a:rPr>
            </a:br>
            <a:r>
              <a:rPr lang="zh-TW" altLang="en-US" dirty="0">
                <a:solidFill>
                  <a:srgbClr val="FF0000"/>
                </a:solidFill>
              </a:rPr>
              <a:t>腦皮質的擴張</a:t>
            </a:r>
            <a:br>
              <a:rPr lang="zh-TW" altLang="en-US" dirty="0">
                <a:solidFill>
                  <a:srgbClr val="FF0000"/>
                </a:solidFill>
              </a:rPr>
            </a:br>
            <a:endParaRPr lang="zh-TW" altLang="en-US" dirty="0">
              <a:solidFill>
                <a:srgbClr val="FF0000"/>
              </a:solidFill>
            </a:endParaRPr>
          </a:p>
        </p:txBody>
      </p:sp>
      <p:sp>
        <p:nvSpPr>
          <p:cNvPr id="3" name="內容版面配置區 2"/>
          <p:cNvSpPr>
            <a:spLocks noGrp="1"/>
          </p:cNvSpPr>
          <p:nvPr>
            <p:ph idx="1"/>
          </p:nvPr>
        </p:nvSpPr>
        <p:spPr/>
        <p:txBody>
          <a:bodyPr/>
          <a:lstStyle/>
          <a:p>
            <a:r>
              <a:rPr lang="zh-TW" altLang="en-US" dirty="0" smtClean="0"/>
              <a:t>人類的腦皮質演化的第一步是</a:t>
            </a:r>
            <a:r>
              <a:rPr lang="zh-TW" altLang="en-US" b="1" i="1" dirty="0" smtClean="0"/>
              <a:t>其表面積的擴張而無厚度的明顯增加</a:t>
            </a:r>
            <a:r>
              <a:rPr lang="zh-TW" altLang="en-US" dirty="0" smtClean="0"/>
              <a:t>。</a:t>
            </a:r>
            <a:endParaRPr lang="en-US" altLang="zh-TW" dirty="0" smtClean="0"/>
          </a:p>
          <a:p>
            <a:endParaRPr lang="en-US" altLang="zh-TW" dirty="0" smtClean="0"/>
          </a:p>
          <a:p>
            <a:r>
              <a:rPr lang="zh-TW" altLang="en-US" dirty="0" smtClean="0"/>
              <a:t>鼠、猴、人的腦皮質面積約為</a:t>
            </a:r>
            <a:r>
              <a:rPr lang="en-US" altLang="zh-TW" b="1" dirty="0" smtClean="0"/>
              <a:t>1:100:1000</a:t>
            </a:r>
          </a:p>
          <a:p>
            <a:endParaRPr lang="en-US" altLang="zh-TW" dirty="0"/>
          </a:p>
          <a:p>
            <a:r>
              <a:rPr lang="zh-TW" altLang="en-US" dirty="0" smtClean="0"/>
              <a:t>而鼠類與人類新皮質的厚度差最多約二倍，厚度的差別主要是神經元較肥大及細胞外空間的</a:t>
            </a:r>
            <a:r>
              <a:rPr lang="en-US" altLang="zh-TW" dirty="0" err="1" smtClean="0"/>
              <a:t>neuropile</a:t>
            </a:r>
            <a:r>
              <a:rPr lang="zh-TW" altLang="en-US" dirty="0" smtClean="0"/>
              <a:t>所致。</a:t>
            </a:r>
            <a:endParaRPr lang="zh-TW" altLang="en-US" dirty="0"/>
          </a:p>
        </p:txBody>
      </p:sp>
    </p:spTree>
    <p:extLst>
      <p:ext uri="{BB962C8B-B14F-4D97-AF65-F5344CB8AC3E}">
        <p14:creationId xmlns:p14="http://schemas.microsoft.com/office/powerpoint/2010/main" xmlns="" val="351326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4000" dirty="0" smtClean="0"/>
              <a:t>新皮質表面積增加而厚度不變的機制</a:t>
            </a:r>
            <a:r>
              <a:rPr lang="zh-TW" altLang="en-US" dirty="0" smtClean="0"/>
              <a:t> </a:t>
            </a:r>
            <a:r>
              <a:rPr lang="en-US" altLang="zh-TW" dirty="0" smtClean="0"/>
              <a:t>radial unit hypothesis</a:t>
            </a:r>
            <a:endParaRPr lang="zh-TW" alt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11560" y="1556792"/>
            <a:ext cx="8280920" cy="50020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14614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Radial unit hypothesis </a:t>
            </a:r>
            <a:r>
              <a:rPr lang="en-US" altLang="zh-TW" dirty="0"/>
              <a:t/>
            </a:r>
            <a:br>
              <a:rPr lang="en-US" altLang="zh-TW" dirty="0"/>
            </a:br>
            <a:r>
              <a:rPr lang="zh-TW" altLang="en-US" dirty="0" smtClean="0"/>
              <a:t>放射單位假說</a:t>
            </a:r>
            <a:endParaRPr lang="zh-TW" altLang="en-US" dirty="0"/>
          </a:p>
        </p:txBody>
      </p:sp>
      <p:sp>
        <p:nvSpPr>
          <p:cNvPr id="3" name="內容版面配置區 2"/>
          <p:cNvSpPr>
            <a:spLocks noGrp="1"/>
          </p:cNvSpPr>
          <p:nvPr>
            <p:ph idx="1"/>
          </p:nvPr>
        </p:nvSpPr>
        <p:spPr/>
        <p:txBody>
          <a:bodyPr>
            <a:normAutofit fontScale="85000" lnSpcReduction="10000"/>
          </a:bodyPr>
          <a:lstStyle/>
          <a:p>
            <a:r>
              <a:rPr lang="en-US" altLang="zh-TW" dirty="0" smtClean="0"/>
              <a:t>neurogenesis</a:t>
            </a:r>
            <a:r>
              <a:rPr lang="zh-TW" altLang="en-US" dirty="0" smtClean="0"/>
              <a:t>開始</a:t>
            </a:r>
            <a:r>
              <a:rPr lang="zh-TW" altLang="en-US" dirty="0"/>
              <a:t>前，位於</a:t>
            </a:r>
            <a:r>
              <a:rPr lang="zh-TW" altLang="en-US" dirty="0" smtClean="0"/>
              <a:t>腦室區（</a:t>
            </a:r>
            <a:r>
              <a:rPr lang="en-US" altLang="zh-TW" dirty="0" smtClean="0"/>
              <a:t>VZ</a:t>
            </a:r>
            <a:r>
              <a:rPr lang="zh-TW" altLang="en-US" dirty="0" smtClean="0"/>
              <a:t>）的神經幹細胞（</a:t>
            </a:r>
            <a:r>
              <a:rPr lang="en-US" altLang="zh-TW" dirty="0" smtClean="0"/>
              <a:t>neural stem cell</a:t>
            </a:r>
            <a:r>
              <a:rPr lang="zh-TW" altLang="en-US" dirty="0" smtClean="0"/>
              <a:t>）進行對稱性分裂（</a:t>
            </a:r>
            <a:r>
              <a:rPr lang="en-US" altLang="zh-TW" dirty="0" smtClean="0"/>
              <a:t>symmetric division</a:t>
            </a:r>
            <a:r>
              <a:rPr lang="zh-TW" altLang="en-US" dirty="0" smtClean="0"/>
              <a:t>）使始祖細胞（</a:t>
            </a:r>
            <a:r>
              <a:rPr lang="en-US" altLang="zh-TW" dirty="0" smtClean="0"/>
              <a:t>founder cell</a:t>
            </a:r>
            <a:r>
              <a:rPr lang="zh-TW" altLang="en-US" dirty="0" smtClean="0"/>
              <a:t>）的數目呈現對數性的增加（</a:t>
            </a:r>
            <a:r>
              <a:rPr lang="en-US" altLang="zh-TW" dirty="0" smtClean="0"/>
              <a:t>exponential increase</a:t>
            </a:r>
            <a:r>
              <a:rPr lang="zh-TW" altLang="en-US" dirty="0" smtClean="0"/>
              <a:t>），形成放射狀的皮質圓柱（</a:t>
            </a:r>
            <a:r>
              <a:rPr lang="en-US" altLang="zh-TW" dirty="0" smtClean="0"/>
              <a:t>radial cortical column</a:t>
            </a:r>
            <a:r>
              <a:rPr lang="zh-TW" altLang="en-US" dirty="0" smtClean="0"/>
              <a:t>）</a:t>
            </a:r>
            <a:endParaRPr lang="en-US" altLang="zh-TW" dirty="0" smtClean="0"/>
          </a:p>
          <a:p>
            <a:r>
              <a:rPr lang="zh-TW" altLang="en-US" dirty="0" smtClean="0"/>
              <a:t>其後這些</a:t>
            </a:r>
            <a:r>
              <a:rPr lang="en-US" altLang="zh-TW" dirty="0" smtClean="0"/>
              <a:t>founder cell</a:t>
            </a:r>
            <a:r>
              <a:rPr lang="zh-TW" altLang="en-US" dirty="0" smtClean="0"/>
              <a:t>進行非對稱分裂（</a:t>
            </a:r>
            <a:r>
              <a:rPr lang="en-US" altLang="zh-TW" dirty="0" smtClean="0"/>
              <a:t>asymmetric division</a:t>
            </a:r>
            <a:r>
              <a:rPr lang="zh-TW" altLang="en-US" dirty="0"/>
              <a:t>，產生</a:t>
            </a:r>
            <a:r>
              <a:rPr lang="zh-TW" altLang="en-US" dirty="0" smtClean="0"/>
              <a:t>神經元先驅細胞（</a:t>
            </a:r>
            <a:r>
              <a:rPr lang="en-US" altLang="zh-TW" dirty="0" err="1" smtClean="0"/>
              <a:t>neuroprogenitor</a:t>
            </a:r>
            <a:r>
              <a:rPr lang="en-US" altLang="zh-TW" dirty="0" smtClean="0"/>
              <a:t> cells</a:t>
            </a:r>
            <a:r>
              <a:rPr lang="zh-TW" altLang="en-US" dirty="0" smtClean="0"/>
              <a:t>）</a:t>
            </a:r>
            <a:endParaRPr lang="en-US" altLang="zh-TW" dirty="0" smtClean="0"/>
          </a:p>
          <a:p>
            <a:r>
              <a:rPr lang="zh-TW" altLang="en-US" dirty="0" smtClean="0"/>
              <a:t>這些</a:t>
            </a:r>
            <a:r>
              <a:rPr lang="en-US" altLang="zh-TW" dirty="0" err="1" smtClean="0"/>
              <a:t>neuroprogenitor</a:t>
            </a:r>
            <a:r>
              <a:rPr lang="en-US" altLang="zh-TW" dirty="0" smtClean="0"/>
              <a:t> cells</a:t>
            </a:r>
            <a:r>
              <a:rPr lang="zh-TW" altLang="en-US" dirty="0" smtClean="0"/>
              <a:t>繼續分裂並分化成神經元，使每個</a:t>
            </a:r>
            <a:r>
              <a:rPr lang="en-US" altLang="zh-TW" dirty="0" smtClean="0"/>
              <a:t>radial cortical column</a:t>
            </a:r>
            <a:r>
              <a:rPr lang="zh-TW" altLang="en-US" dirty="0" smtClean="0"/>
              <a:t>內的神經元數目呈倍數增加（</a:t>
            </a:r>
            <a:r>
              <a:rPr lang="en-US" altLang="zh-TW" dirty="0" smtClean="0"/>
              <a:t>linear increase</a:t>
            </a:r>
            <a:r>
              <a:rPr lang="zh-TW" altLang="en-US" dirty="0" smtClean="0"/>
              <a:t>）。</a:t>
            </a:r>
          </a:p>
          <a:p>
            <a:endParaRPr lang="zh-TW" altLang="en-US" dirty="0"/>
          </a:p>
        </p:txBody>
      </p:sp>
    </p:spTree>
    <p:extLst>
      <p:ext uri="{BB962C8B-B14F-4D97-AF65-F5344CB8AC3E}">
        <p14:creationId xmlns:p14="http://schemas.microsoft.com/office/powerpoint/2010/main" xmlns="" val="1289711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23528" y="404664"/>
            <a:ext cx="4824536" cy="62233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文字方塊 3"/>
          <p:cNvSpPr txBox="1"/>
          <p:nvPr/>
        </p:nvSpPr>
        <p:spPr>
          <a:xfrm>
            <a:off x="5148064" y="1412776"/>
            <a:ext cx="3538636" cy="3693319"/>
          </a:xfrm>
          <a:prstGeom prst="rect">
            <a:avLst/>
          </a:prstGeom>
          <a:noFill/>
        </p:spPr>
        <p:txBody>
          <a:bodyPr wrap="square" rtlCol="0">
            <a:spAutoFit/>
          </a:bodyPr>
          <a:lstStyle/>
          <a:p>
            <a:r>
              <a:rPr lang="en-US" altLang="zh-TW" dirty="0"/>
              <a:t>VZ=ventricular zone, IZ=intermediate zone, SP=subcortical plate, </a:t>
            </a:r>
            <a:endParaRPr lang="en-US" altLang="zh-TW" dirty="0" smtClean="0"/>
          </a:p>
          <a:p>
            <a:r>
              <a:rPr lang="en-US" altLang="zh-TW" dirty="0" smtClean="0"/>
              <a:t>CP=cortical </a:t>
            </a:r>
            <a:r>
              <a:rPr lang="en-US" altLang="zh-TW" dirty="0"/>
              <a:t>plate, </a:t>
            </a:r>
            <a:endParaRPr lang="en-US" altLang="zh-TW" dirty="0" smtClean="0"/>
          </a:p>
          <a:p>
            <a:r>
              <a:rPr lang="en-US" altLang="zh-TW" dirty="0" smtClean="0"/>
              <a:t>MZ=marginal </a:t>
            </a:r>
            <a:r>
              <a:rPr lang="en-US" altLang="zh-TW" dirty="0"/>
              <a:t>zone</a:t>
            </a:r>
            <a:r>
              <a:rPr lang="en-US" altLang="zh-TW" dirty="0" smtClean="0"/>
              <a:t>,</a:t>
            </a:r>
          </a:p>
          <a:p>
            <a:r>
              <a:rPr lang="en-US" altLang="zh-TW" dirty="0" smtClean="0"/>
              <a:t> </a:t>
            </a:r>
            <a:r>
              <a:rPr lang="en-US" altLang="zh-TW" dirty="0"/>
              <a:t>RG=radial glial cell, </a:t>
            </a:r>
            <a:endParaRPr lang="en-US" altLang="zh-TW" dirty="0" smtClean="0"/>
          </a:p>
          <a:p>
            <a:r>
              <a:rPr lang="en-US" altLang="zh-TW" dirty="0" smtClean="0"/>
              <a:t>MN=migrating </a:t>
            </a:r>
            <a:r>
              <a:rPr lang="en-US" altLang="zh-TW" dirty="0"/>
              <a:t>neuron, </a:t>
            </a:r>
            <a:endParaRPr lang="en-US" altLang="zh-TW" dirty="0" smtClean="0"/>
          </a:p>
          <a:p>
            <a:r>
              <a:rPr lang="en-US" altLang="zh-TW" dirty="0" smtClean="0"/>
              <a:t>CC=</a:t>
            </a:r>
            <a:r>
              <a:rPr lang="en-US" altLang="zh-TW" dirty="0" err="1" smtClean="0"/>
              <a:t>cortico</a:t>
            </a:r>
            <a:r>
              <a:rPr lang="en-US" altLang="zh-TW" dirty="0" smtClean="0"/>
              <a:t>-cortical </a:t>
            </a:r>
            <a:r>
              <a:rPr lang="en-US" altLang="zh-TW" dirty="0"/>
              <a:t>connection, TR=thalamic radiation, </a:t>
            </a:r>
            <a:endParaRPr lang="en-US" altLang="zh-TW" dirty="0" smtClean="0"/>
          </a:p>
          <a:p>
            <a:r>
              <a:rPr lang="en-US" altLang="zh-TW" dirty="0" smtClean="0"/>
              <a:t>NB=nucleus </a:t>
            </a:r>
            <a:r>
              <a:rPr lang="en-US" altLang="zh-TW" dirty="0" err="1"/>
              <a:t>basalis</a:t>
            </a:r>
            <a:r>
              <a:rPr lang="en-US" altLang="zh-TW" dirty="0"/>
              <a:t>, MA=monoamine subcortical centers</a:t>
            </a:r>
          </a:p>
          <a:p>
            <a:endParaRPr lang="en-US" altLang="zh-TW" dirty="0"/>
          </a:p>
        </p:txBody>
      </p:sp>
    </p:spTree>
    <p:extLst>
      <p:ext uri="{BB962C8B-B14F-4D97-AF65-F5344CB8AC3E}">
        <p14:creationId xmlns:p14="http://schemas.microsoft.com/office/powerpoint/2010/main" xmlns="" val="3798058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692696"/>
            <a:ext cx="8229600" cy="5904656"/>
          </a:xfrm>
        </p:spPr>
        <p:txBody>
          <a:bodyPr>
            <a:normAutofit fontScale="70000" lnSpcReduction="20000"/>
          </a:bodyPr>
          <a:lstStyle/>
          <a:p>
            <a:r>
              <a:rPr lang="zh-TW" altLang="en-US" sz="5100" dirty="0" smtClean="0"/>
              <a:t>所有的神經元細胞是由側腦室附近的</a:t>
            </a:r>
            <a:r>
              <a:rPr lang="en-US" altLang="zh-TW" sz="5100" dirty="0" smtClean="0"/>
              <a:t>VZ</a:t>
            </a:r>
            <a:r>
              <a:rPr lang="zh-TW" altLang="en-US" sz="5100" dirty="0" smtClean="0"/>
              <a:t>（</a:t>
            </a:r>
            <a:r>
              <a:rPr lang="en-US" altLang="zh-TW" sz="5100" dirty="0" smtClean="0"/>
              <a:t>ventricular zone</a:t>
            </a:r>
            <a:r>
              <a:rPr lang="zh-TW" altLang="en-US" sz="5100" dirty="0" smtClean="0"/>
              <a:t>）或</a:t>
            </a:r>
            <a:r>
              <a:rPr lang="en-US" altLang="zh-TW" sz="5100" dirty="0" smtClean="0"/>
              <a:t>SVZ</a:t>
            </a:r>
            <a:r>
              <a:rPr lang="zh-TW" altLang="en-US" sz="5100" dirty="0" smtClean="0"/>
              <a:t>（</a:t>
            </a:r>
            <a:r>
              <a:rPr lang="en-US" altLang="zh-TW" sz="5100" dirty="0" err="1" smtClean="0"/>
              <a:t>subventricular</a:t>
            </a:r>
            <a:r>
              <a:rPr lang="en-US" altLang="zh-TW" sz="5100" dirty="0" smtClean="0"/>
              <a:t> zone</a:t>
            </a:r>
            <a:r>
              <a:rPr lang="zh-TW" altLang="en-US" sz="5100" dirty="0" smtClean="0"/>
              <a:t>）產生，然後沿著</a:t>
            </a:r>
            <a:r>
              <a:rPr lang="en-US" altLang="zh-TW" sz="5100" dirty="0" smtClean="0"/>
              <a:t>radial glial cell</a:t>
            </a:r>
            <a:r>
              <a:rPr lang="zh-TW" altLang="en-US" sz="5100" dirty="0" smtClean="0"/>
              <a:t>所形成的骨架</a:t>
            </a:r>
            <a:r>
              <a:rPr lang="en-US" altLang="zh-TW" sz="5100" dirty="0" smtClean="0"/>
              <a:t>(shaft</a:t>
            </a:r>
            <a:r>
              <a:rPr lang="en-US" altLang="zh-TW" sz="5100" dirty="0"/>
              <a:t>) </a:t>
            </a:r>
            <a:r>
              <a:rPr lang="zh-TW" altLang="en-US" sz="5100" dirty="0"/>
              <a:t>，做</a:t>
            </a:r>
            <a:r>
              <a:rPr lang="zh-TW" altLang="en-US" sz="5100" dirty="0" smtClean="0"/>
              <a:t>切線方向</a:t>
            </a:r>
            <a:r>
              <a:rPr lang="en-US" altLang="zh-TW" sz="5100" dirty="0" smtClean="0"/>
              <a:t>(tangential)</a:t>
            </a:r>
            <a:r>
              <a:rPr lang="zh-TW" altLang="en-US" sz="5100" dirty="0" smtClean="0"/>
              <a:t>或放射狀</a:t>
            </a:r>
            <a:r>
              <a:rPr lang="en-US" altLang="zh-TW" sz="5100" dirty="0" smtClean="0"/>
              <a:t>(radial)</a:t>
            </a:r>
            <a:r>
              <a:rPr lang="zh-TW" altLang="en-US" sz="5100" dirty="0" smtClean="0"/>
              <a:t>的遷移（</a:t>
            </a:r>
            <a:r>
              <a:rPr lang="en-US" altLang="zh-TW" sz="5100" dirty="0" smtClean="0"/>
              <a:t>migration</a:t>
            </a:r>
            <a:r>
              <a:rPr lang="zh-TW" altLang="en-US" sz="5100" dirty="0" smtClean="0"/>
              <a:t>）至新腦皮質。</a:t>
            </a:r>
            <a:endParaRPr lang="en-US" altLang="zh-TW" sz="5100" dirty="0" smtClean="0"/>
          </a:p>
          <a:p>
            <a:endParaRPr lang="en-US" altLang="zh-TW" sz="5100" dirty="0" smtClean="0"/>
          </a:p>
          <a:p>
            <a:r>
              <a:rPr lang="zh-TW" altLang="en-US" sz="5100" dirty="0" smtClean="0"/>
              <a:t>神經元細胞的遷移是“後來先至”（</a:t>
            </a:r>
            <a:r>
              <a:rPr lang="en-US" altLang="zh-TW" sz="5100" dirty="0" smtClean="0"/>
              <a:t>inside out</a:t>
            </a:r>
            <a:r>
              <a:rPr lang="zh-TW" altLang="en-US" sz="5100" dirty="0" smtClean="0"/>
              <a:t>）。後產生的</a:t>
            </a:r>
            <a:r>
              <a:rPr lang="en-US" altLang="zh-TW" sz="5100" dirty="0" smtClean="0"/>
              <a:t>(6)</a:t>
            </a:r>
            <a:r>
              <a:rPr lang="zh-TW" altLang="en-US" sz="5100" dirty="0" smtClean="0"/>
              <a:t>超越先產生</a:t>
            </a:r>
            <a:r>
              <a:rPr lang="en-US" altLang="zh-TW" sz="5100" dirty="0" smtClean="0"/>
              <a:t>(1) </a:t>
            </a:r>
            <a:r>
              <a:rPr lang="zh-TW" altLang="en-US" sz="5100" dirty="0" smtClean="0"/>
              <a:t>。從</a:t>
            </a:r>
            <a:r>
              <a:rPr lang="en-US" altLang="zh-TW" sz="5100" dirty="0" smtClean="0"/>
              <a:t>CC, TR, NB, MA</a:t>
            </a:r>
            <a:r>
              <a:rPr lang="zh-TW" altLang="en-US" sz="5100" dirty="0" smtClean="0"/>
              <a:t>來的許多</a:t>
            </a:r>
            <a:r>
              <a:rPr lang="en-US" altLang="zh-TW" sz="5100" dirty="0" smtClean="0"/>
              <a:t>axons</a:t>
            </a:r>
            <a:r>
              <a:rPr lang="zh-TW" altLang="en-US" sz="5100" dirty="0" smtClean="0"/>
              <a:t>與</a:t>
            </a:r>
            <a:r>
              <a:rPr lang="en-US" altLang="zh-TW" sz="5100" dirty="0" smtClean="0"/>
              <a:t>cortical plate </a:t>
            </a:r>
            <a:r>
              <a:rPr lang="zh-TW" altLang="en-US" sz="5100" dirty="0" smtClean="0"/>
              <a:t>的</a:t>
            </a:r>
            <a:r>
              <a:rPr lang="en-US" altLang="zh-TW" sz="5100" dirty="0" smtClean="0"/>
              <a:t>neurons </a:t>
            </a:r>
            <a:r>
              <a:rPr lang="zh-TW" altLang="en-US" sz="5100" dirty="0" smtClean="0"/>
              <a:t>連結。</a:t>
            </a:r>
            <a:endParaRPr lang="en-US" altLang="zh-TW" sz="5100" dirty="0" smtClean="0"/>
          </a:p>
          <a:p>
            <a:endParaRPr lang="en-US" altLang="zh-TW" sz="5100" dirty="0"/>
          </a:p>
          <a:p>
            <a:endParaRPr lang="en-US" altLang="zh-TW" sz="5100" dirty="0" smtClean="0"/>
          </a:p>
          <a:p>
            <a:endParaRPr lang="en-US" altLang="zh-TW" sz="5100" dirty="0" smtClean="0"/>
          </a:p>
        </p:txBody>
      </p:sp>
    </p:spTree>
    <p:extLst>
      <p:ext uri="{BB962C8B-B14F-4D97-AF65-F5344CB8AC3E}">
        <p14:creationId xmlns:p14="http://schemas.microsoft.com/office/powerpoint/2010/main" xmlns="" val="717664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solidFill>
                  <a:srgbClr val="FF0000"/>
                </a:solidFill>
              </a:rPr>
              <a:t>(2)Development of convolutions</a:t>
            </a:r>
            <a:br>
              <a:rPr lang="en-US" altLang="zh-TW" dirty="0" smtClean="0">
                <a:solidFill>
                  <a:srgbClr val="FF0000"/>
                </a:solidFill>
              </a:rPr>
            </a:br>
            <a:r>
              <a:rPr lang="zh-TW" altLang="en-US" dirty="0">
                <a:solidFill>
                  <a:srgbClr val="FF0000"/>
                </a:solidFill>
              </a:rPr>
              <a:t> 卷曲的形成</a:t>
            </a:r>
          </a:p>
        </p:txBody>
      </p:sp>
      <p:sp>
        <p:nvSpPr>
          <p:cNvPr id="3" name="內容版面配置區 2"/>
          <p:cNvSpPr>
            <a:spLocks noGrp="1"/>
          </p:cNvSpPr>
          <p:nvPr>
            <p:ph idx="1"/>
          </p:nvPr>
        </p:nvSpPr>
        <p:spPr/>
        <p:txBody>
          <a:bodyPr>
            <a:normAutofit fontScale="77500" lnSpcReduction="20000"/>
          </a:bodyPr>
          <a:lstStyle/>
          <a:p>
            <a:r>
              <a:rPr lang="zh-TW" altLang="en-US" dirty="0" smtClean="0"/>
              <a:t>當腦皮質表面積大為增加時，必然會產生捲摺（</a:t>
            </a:r>
            <a:r>
              <a:rPr lang="en-US" altLang="zh-TW" dirty="0" smtClean="0"/>
              <a:t>folding</a:t>
            </a:r>
            <a:r>
              <a:rPr lang="zh-TW" altLang="en-US" dirty="0" smtClean="0"/>
              <a:t>），捲摺的結果就形成盤繞卷曲（</a:t>
            </a:r>
            <a:r>
              <a:rPr lang="en-US" altLang="zh-TW" dirty="0" smtClean="0"/>
              <a:t>convolution</a:t>
            </a:r>
            <a:r>
              <a:rPr lang="zh-TW" altLang="en-US" dirty="0" smtClean="0"/>
              <a:t>）</a:t>
            </a:r>
            <a:r>
              <a:rPr lang="en-US" altLang="zh-TW" dirty="0" smtClean="0"/>
              <a:t>( </a:t>
            </a:r>
            <a:r>
              <a:rPr lang="zh-TW" altLang="en-US" dirty="0" smtClean="0"/>
              <a:t>註</a:t>
            </a:r>
            <a:r>
              <a:rPr lang="en-US" altLang="zh-TW" dirty="0" smtClean="0"/>
              <a:t>:convolution= fold or twist in something which has many of them</a:t>
            </a:r>
            <a:r>
              <a:rPr lang="zh-TW" altLang="en-US" dirty="0" smtClean="0"/>
              <a:t>）。</a:t>
            </a:r>
          </a:p>
          <a:p>
            <a:r>
              <a:rPr lang="zh-TW" altLang="en-US" dirty="0" smtClean="0"/>
              <a:t>在哺乳類中腦皮質的</a:t>
            </a:r>
            <a:r>
              <a:rPr lang="en-US" altLang="zh-TW" dirty="0" smtClean="0"/>
              <a:t>convolution</a:t>
            </a:r>
            <a:r>
              <a:rPr lang="zh-TW" altLang="en-US" dirty="0" smtClean="0"/>
              <a:t>是</a:t>
            </a:r>
            <a:r>
              <a:rPr lang="en-US" altLang="zh-TW" dirty="0" smtClean="0"/>
              <a:t>species-specific</a:t>
            </a:r>
            <a:r>
              <a:rPr lang="zh-TW" altLang="en-US" dirty="0" smtClean="0"/>
              <a:t>也就是同一種屬的生物其</a:t>
            </a:r>
            <a:r>
              <a:rPr lang="en-US" altLang="zh-TW" dirty="0" smtClean="0"/>
              <a:t>convolution</a:t>
            </a:r>
            <a:r>
              <a:rPr lang="zh-TW" altLang="en-US" dirty="0" smtClean="0"/>
              <a:t>的形態是可以重覆的，而個體之間的變化也極小，</a:t>
            </a:r>
            <a:endParaRPr lang="en-US" altLang="zh-TW" dirty="0" smtClean="0"/>
          </a:p>
          <a:p>
            <a:r>
              <a:rPr lang="en-US" altLang="zh-TW" dirty="0" smtClean="0"/>
              <a:t>convolution</a:t>
            </a:r>
            <a:r>
              <a:rPr lang="zh-TW" altLang="en-US" dirty="0" smtClean="0"/>
              <a:t>的形成機制至今未明，</a:t>
            </a:r>
            <a:r>
              <a:rPr lang="en-US" altLang="zh-TW" dirty="0" smtClean="0"/>
              <a:t>convolution</a:t>
            </a:r>
            <a:r>
              <a:rPr lang="zh-TW" altLang="en-US" dirty="0" smtClean="0"/>
              <a:t>形成時中間必然會包夾一些</a:t>
            </a:r>
            <a:r>
              <a:rPr lang="en-US" altLang="zh-TW" dirty="0" smtClean="0"/>
              <a:t>intermediate zone</a:t>
            </a:r>
            <a:r>
              <a:rPr lang="zh-TW" altLang="en-US" dirty="0" smtClean="0"/>
              <a:t>，此區最終成為白質（</a:t>
            </a:r>
            <a:r>
              <a:rPr lang="en-US" altLang="zh-TW" dirty="0" smtClean="0"/>
              <a:t>white matter</a:t>
            </a:r>
            <a:r>
              <a:rPr lang="zh-TW" altLang="en-US" dirty="0" smtClean="0"/>
              <a:t>），白質之內交織著數目極多的</a:t>
            </a:r>
            <a:r>
              <a:rPr lang="en-US" altLang="zh-TW" dirty="0" err="1" smtClean="0"/>
              <a:t>cortico</a:t>
            </a:r>
            <a:r>
              <a:rPr lang="en-US" altLang="zh-TW" dirty="0" smtClean="0"/>
              <a:t>-cortical connection</a:t>
            </a:r>
            <a:r>
              <a:rPr lang="zh-TW" altLang="en-US" dirty="0" smtClean="0"/>
              <a:t>，</a:t>
            </a:r>
            <a:endParaRPr lang="en-US" altLang="zh-TW" dirty="0" smtClean="0"/>
          </a:p>
          <a:p>
            <a:r>
              <a:rPr lang="zh-TW" altLang="en-US" dirty="0" smtClean="0"/>
              <a:t>有人推測這些</a:t>
            </a:r>
            <a:r>
              <a:rPr lang="en-US" altLang="zh-TW" dirty="0" err="1" smtClean="0"/>
              <a:t>cortico</a:t>
            </a:r>
            <a:r>
              <a:rPr lang="en-US" altLang="zh-TW" dirty="0" smtClean="0"/>
              <a:t>-cortical connection</a:t>
            </a:r>
            <a:r>
              <a:rPr lang="zh-TW" altLang="en-US" dirty="0" smtClean="0"/>
              <a:t>形成的</a:t>
            </a:r>
            <a:r>
              <a:rPr lang="en-US" altLang="zh-TW" dirty="0" smtClean="0"/>
              <a:t>tract</a:t>
            </a:r>
            <a:r>
              <a:rPr lang="zh-TW" altLang="en-US" dirty="0" smtClean="0"/>
              <a:t>，其張力就是</a:t>
            </a:r>
            <a:r>
              <a:rPr lang="en-US" altLang="zh-TW" dirty="0" smtClean="0"/>
              <a:t>convolution</a:t>
            </a:r>
            <a:r>
              <a:rPr lang="zh-TW" altLang="en-US" dirty="0" smtClean="0"/>
              <a:t>能維持固定形態的原因。</a:t>
            </a:r>
          </a:p>
          <a:p>
            <a:endParaRPr lang="zh-TW" altLang="en-US" dirty="0"/>
          </a:p>
        </p:txBody>
      </p:sp>
    </p:spTree>
    <p:extLst>
      <p:ext uri="{BB962C8B-B14F-4D97-AF65-F5344CB8AC3E}">
        <p14:creationId xmlns:p14="http://schemas.microsoft.com/office/powerpoint/2010/main" xmlns="" val="1509893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714202"/>
          </a:xfrm>
        </p:spPr>
        <p:txBody>
          <a:bodyPr>
            <a:normAutofit fontScale="90000"/>
          </a:bodyPr>
          <a:lstStyle/>
          <a:p>
            <a:r>
              <a:rPr lang="en-US" altLang="zh-TW" dirty="0" smtClean="0">
                <a:solidFill>
                  <a:srgbClr val="FF0000"/>
                </a:solidFill>
              </a:rPr>
              <a:t/>
            </a:r>
            <a:br>
              <a:rPr lang="en-US" altLang="zh-TW" dirty="0" smtClean="0">
                <a:solidFill>
                  <a:srgbClr val="FF0000"/>
                </a:solidFill>
              </a:rPr>
            </a:br>
            <a:r>
              <a:rPr lang="en-US" altLang="zh-TW" dirty="0">
                <a:solidFill>
                  <a:srgbClr val="FF0000"/>
                </a:solidFill>
              </a:rPr>
              <a:t/>
            </a:r>
            <a:br>
              <a:rPr lang="en-US" altLang="zh-TW" dirty="0">
                <a:solidFill>
                  <a:srgbClr val="FF0000"/>
                </a:solidFill>
              </a:rPr>
            </a:br>
            <a:r>
              <a:rPr lang="en-US" altLang="zh-TW" dirty="0" smtClean="0">
                <a:solidFill>
                  <a:srgbClr val="FF0000"/>
                </a:solidFill>
              </a:rPr>
              <a:t>(3)Multiplication &amp; elaboration </a:t>
            </a:r>
            <a:br>
              <a:rPr lang="en-US" altLang="zh-TW" dirty="0" smtClean="0">
                <a:solidFill>
                  <a:srgbClr val="FF0000"/>
                </a:solidFill>
              </a:rPr>
            </a:br>
            <a:r>
              <a:rPr lang="en-US" altLang="zh-TW" dirty="0" smtClean="0">
                <a:solidFill>
                  <a:srgbClr val="FF0000"/>
                </a:solidFill>
              </a:rPr>
              <a:t>of cortical map</a:t>
            </a:r>
            <a:br>
              <a:rPr lang="en-US" altLang="zh-TW" dirty="0" smtClean="0">
                <a:solidFill>
                  <a:srgbClr val="FF0000"/>
                </a:solidFill>
              </a:rPr>
            </a:br>
            <a:r>
              <a:rPr lang="zh-TW" altLang="en-US" dirty="0">
                <a:solidFill>
                  <a:srgbClr val="FF0000"/>
                </a:solidFill>
              </a:rPr>
              <a:t> 腦皮質地圖的複製與精緻化</a:t>
            </a:r>
            <a:br>
              <a:rPr lang="zh-TW" altLang="en-US" dirty="0">
                <a:solidFill>
                  <a:srgbClr val="FF0000"/>
                </a:solidFill>
              </a:rPr>
            </a:br>
            <a:r>
              <a:rPr lang="en-US" altLang="zh-TW" dirty="0" smtClean="0">
                <a:solidFill>
                  <a:srgbClr val="FF0000"/>
                </a:solidFill>
              </a:rPr>
              <a:t/>
            </a:r>
            <a:br>
              <a:rPr lang="en-US" altLang="zh-TW" dirty="0" smtClean="0">
                <a:solidFill>
                  <a:srgbClr val="FF0000"/>
                </a:solidFill>
              </a:rPr>
            </a:br>
            <a:endParaRPr lang="zh-TW" altLang="en-US" dirty="0">
              <a:solidFill>
                <a:srgbClr val="FF0000"/>
              </a:solidFill>
            </a:endParaRPr>
          </a:p>
        </p:txBody>
      </p:sp>
      <p:sp>
        <p:nvSpPr>
          <p:cNvPr id="3" name="內容版面配置區 2"/>
          <p:cNvSpPr>
            <a:spLocks noGrp="1"/>
          </p:cNvSpPr>
          <p:nvPr>
            <p:ph idx="1"/>
          </p:nvPr>
        </p:nvSpPr>
        <p:spPr>
          <a:xfrm>
            <a:off x="457200" y="2204864"/>
            <a:ext cx="8229600" cy="4392488"/>
          </a:xfrm>
        </p:spPr>
        <p:txBody>
          <a:bodyPr>
            <a:normAutofit/>
          </a:bodyPr>
          <a:lstStyle/>
          <a:p>
            <a:r>
              <a:rPr lang="en-US" altLang="zh-TW" dirty="0" smtClean="0"/>
              <a:t>Duplication through morphogenetic factors</a:t>
            </a:r>
          </a:p>
          <a:p>
            <a:pPr marL="0" indent="0">
              <a:buNone/>
            </a:pPr>
            <a:r>
              <a:rPr lang="zh-TW" altLang="en-US" dirty="0" smtClean="0"/>
              <a:t>        經由形態生成因子複製</a:t>
            </a:r>
            <a:endParaRPr lang="en-US" altLang="zh-TW" dirty="0"/>
          </a:p>
          <a:p>
            <a:r>
              <a:rPr lang="en-US" altLang="zh-TW" dirty="0" smtClean="0"/>
              <a:t>Decisions in the proliferative centers</a:t>
            </a:r>
          </a:p>
          <a:p>
            <a:pPr marL="0" indent="0">
              <a:buNone/>
            </a:pPr>
            <a:r>
              <a:rPr lang="en-US" altLang="zh-TW" dirty="0" smtClean="0"/>
              <a:t>     </a:t>
            </a:r>
            <a:r>
              <a:rPr lang="zh-TW" altLang="en-US" dirty="0"/>
              <a:t> </a:t>
            </a:r>
            <a:r>
              <a:rPr lang="zh-TW" altLang="en-US" dirty="0" smtClean="0"/>
              <a:t>  繁衍</a:t>
            </a:r>
            <a:r>
              <a:rPr lang="zh-TW" altLang="en-US" dirty="0"/>
              <a:t>中心的細胞命運決定</a:t>
            </a:r>
            <a:endParaRPr lang="en-US" altLang="zh-TW" dirty="0"/>
          </a:p>
          <a:p>
            <a:r>
              <a:rPr lang="en-US" altLang="zh-TW" dirty="0" smtClean="0"/>
              <a:t>More neuron, more connections</a:t>
            </a:r>
          </a:p>
          <a:p>
            <a:pPr marL="0" indent="0">
              <a:buNone/>
            </a:pPr>
            <a:r>
              <a:rPr lang="zh-TW" altLang="en-US" dirty="0" smtClean="0"/>
              <a:t>         神經元越</a:t>
            </a:r>
            <a:r>
              <a:rPr lang="zh-TW" altLang="en-US" dirty="0"/>
              <a:t>多 連結越多 </a:t>
            </a:r>
            <a:r>
              <a:rPr lang="en-US" altLang="zh-TW" dirty="0" smtClean="0"/>
              <a:t/>
            </a:r>
            <a:br>
              <a:rPr lang="en-US" altLang="zh-TW" dirty="0" smtClean="0"/>
            </a:br>
            <a:endParaRPr lang="en-US" altLang="zh-TW" dirty="0"/>
          </a:p>
          <a:p>
            <a:endParaRPr lang="zh-TW" altLang="en-US" dirty="0"/>
          </a:p>
        </p:txBody>
      </p:sp>
    </p:spTree>
    <p:extLst>
      <p:ext uri="{BB962C8B-B14F-4D97-AF65-F5344CB8AC3E}">
        <p14:creationId xmlns:p14="http://schemas.microsoft.com/office/powerpoint/2010/main" xmlns="" val="548793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3200" dirty="0" smtClean="0"/>
              <a:t>Duplication through morphogenetic factors</a:t>
            </a:r>
            <a:endParaRPr lang="zh-TW" altLang="en-US" sz="3200" dirty="0"/>
          </a:p>
        </p:txBody>
      </p:sp>
      <p:sp>
        <p:nvSpPr>
          <p:cNvPr id="3" name="內容版面配置區 2"/>
          <p:cNvSpPr>
            <a:spLocks noGrp="1"/>
          </p:cNvSpPr>
          <p:nvPr>
            <p:ph idx="1"/>
          </p:nvPr>
        </p:nvSpPr>
        <p:spPr>
          <a:xfrm>
            <a:off x="611560" y="1412776"/>
            <a:ext cx="8229600" cy="5544616"/>
          </a:xfrm>
        </p:spPr>
        <p:txBody>
          <a:bodyPr>
            <a:normAutofit/>
          </a:bodyPr>
          <a:lstStyle/>
          <a:p>
            <a:r>
              <a:rPr lang="zh-TW" altLang="en-US" dirty="0" smtClean="0"/>
              <a:t>在演化過程</a:t>
            </a:r>
            <a:r>
              <a:rPr lang="zh-TW" altLang="en-US" dirty="0"/>
              <a:t>中，功能</a:t>
            </a:r>
            <a:r>
              <a:rPr lang="zh-TW" altLang="en-US" dirty="0" smtClean="0"/>
              <a:t>不同腦皮質區以各自不同的速度</a:t>
            </a:r>
            <a:r>
              <a:rPr lang="zh-TW" altLang="en-US" dirty="0"/>
              <a:t>擴張，並且</a:t>
            </a:r>
            <a:r>
              <a:rPr lang="zh-TW" altLang="en-US" dirty="0" smtClean="0"/>
              <a:t>有新的功能區</a:t>
            </a:r>
            <a:r>
              <a:rPr lang="zh-TW" altLang="en-US" dirty="0"/>
              <a:t>加入，形成</a:t>
            </a:r>
            <a:r>
              <a:rPr lang="zh-TW" altLang="en-US" dirty="0" smtClean="0"/>
              <a:t>一個精細的嵌鑲體（</a:t>
            </a:r>
            <a:r>
              <a:rPr lang="en-US" altLang="zh-TW" dirty="0" smtClean="0"/>
              <a:t>elaborate mosaic</a:t>
            </a:r>
            <a:r>
              <a:rPr lang="zh-TW" altLang="en-US" dirty="0" smtClean="0"/>
              <a:t>）例如</a:t>
            </a:r>
            <a:endParaRPr lang="en-US" altLang="zh-TW" dirty="0" smtClean="0"/>
          </a:p>
          <a:p>
            <a:r>
              <a:rPr lang="zh-TW" altLang="en-US" dirty="0" smtClean="0"/>
              <a:t>語言相關的</a:t>
            </a:r>
            <a:r>
              <a:rPr lang="en-US" altLang="zh-TW" dirty="0" err="1" smtClean="0"/>
              <a:t>Broca</a:t>
            </a:r>
            <a:r>
              <a:rPr lang="zh-TW" altLang="en-US" dirty="0" smtClean="0"/>
              <a:t>及</a:t>
            </a:r>
            <a:r>
              <a:rPr lang="en-US" altLang="zh-TW" dirty="0" err="1" smtClean="0"/>
              <a:t>Warricke</a:t>
            </a:r>
            <a:r>
              <a:rPr lang="zh-TW" altLang="en-US" dirty="0"/>
              <a:t>區，或是</a:t>
            </a:r>
            <a:r>
              <a:rPr lang="en-US" altLang="zh-TW" dirty="0" smtClean="0"/>
              <a:t>preferential granular cortex</a:t>
            </a:r>
            <a:r>
              <a:rPr lang="zh-TW" altLang="en-US" dirty="0" smtClean="0"/>
              <a:t>在鼠類均無組成或功能類似的區域。</a:t>
            </a:r>
            <a:endParaRPr lang="en-US" altLang="zh-TW" dirty="0" smtClean="0"/>
          </a:p>
          <a:p>
            <a:endParaRPr lang="zh-TW" altLang="en-US" dirty="0" smtClean="0"/>
          </a:p>
          <a:p>
            <a:endParaRPr lang="zh-TW" altLang="en-US" dirty="0"/>
          </a:p>
        </p:txBody>
      </p:sp>
    </p:spTree>
    <p:extLst>
      <p:ext uri="{BB962C8B-B14F-4D97-AF65-F5344CB8AC3E}">
        <p14:creationId xmlns:p14="http://schemas.microsoft.com/office/powerpoint/2010/main" xmlns="" val="4145310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548680"/>
            <a:ext cx="8229600" cy="6048672"/>
          </a:xfrm>
        </p:spPr>
        <p:txBody>
          <a:bodyPr>
            <a:normAutofit fontScale="92500" lnSpcReduction="10000"/>
          </a:bodyPr>
          <a:lstStyle/>
          <a:p>
            <a:r>
              <a:rPr lang="zh-TW" altLang="en-US" dirty="0"/>
              <a:t>在演化上這種區域的特性到底從何而來？目前的共識是這種</a:t>
            </a:r>
            <a:r>
              <a:rPr lang="en-US" altLang="zh-TW" dirty="0"/>
              <a:t>species-specific</a:t>
            </a:r>
            <a:r>
              <a:rPr lang="zh-TW" altLang="en-US" dirty="0"/>
              <a:t>　的區域特色乃是源自在胚胎</a:t>
            </a:r>
            <a:r>
              <a:rPr lang="en-US" altLang="zh-TW" dirty="0"/>
              <a:t>VZ</a:t>
            </a:r>
            <a:r>
              <a:rPr lang="zh-TW" altLang="en-US" dirty="0"/>
              <a:t>處的</a:t>
            </a:r>
            <a:r>
              <a:rPr lang="en-US" altLang="zh-TW" dirty="0"/>
              <a:t>neural stem cell</a:t>
            </a:r>
            <a:r>
              <a:rPr lang="zh-TW" altLang="en-US" dirty="0"/>
              <a:t>不同的基因表現而此一訊息藉由遷移的分裂後神經元（</a:t>
            </a:r>
            <a:r>
              <a:rPr lang="en-US" altLang="zh-TW" dirty="0" err="1"/>
              <a:t>postmitotic</a:t>
            </a:r>
            <a:r>
              <a:rPr lang="en-US" altLang="zh-TW" dirty="0"/>
              <a:t> neuron</a:t>
            </a:r>
            <a:r>
              <a:rPr lang="zh-TW" altLang="en-US" dirty="0"/>
              <a:t>）攜帶到腦皮質層。</a:t>
            </a:r>
          </a:p>
          <a:p>
            <a:r>
              <a:rPr lang="zh-TW" altLang="en-US" dirty="0"/>
              <a:t>另外腦皮質的每一區域會吸引適當的</a:t>
            </a:r>
            <a:r>
              <a:rPr lang="en-US" altLang="zh-TW" dirty="0"/>
              <a:t>input</a:t>
            </a:r>
            <a:r>
              <a:rPr lang="zh-TW" altLang="en-US" dirty="0"/>
              <a:t>，而非由這些</a:t>
            </a:r>
            <a:r>
              <a:rPr lang="en-US" altLang="zh-TW" dirty="0"/>
              <a:t>input</a:t>
            </a:r>
            <a:r>
              <a:rPr lang="zh-TW" altLang="en-US" dirty="0"/>
              <a:t>決定他們的特性。後來由活動與經驗獲得的資訊再進一步改進已經生成的實觸連結（</a:t>
            </a:r>
            <a:r>
              <a:rPr lang="en-US" altLang="zh-TW" dirty="0"/>
              <a:t>synaptic connectivity</a:t>
            </a:r>
            <a:r>
              <a:rPr lang="zh-TW" altLang="en-US" dirty="0"/>
              <a:t>）。</a:t>
            </a:r>
          </a:p>
          <a:p>
            <a:r>
              <a:rPr lang="zh-TW" altLang="en-US" dirty="0"/>
              <a:t>腦皮質的演化包括新的細胞結構板塊區（</a:t>
            </a:r>
            <a:r>
              <a:rPr lang="en-US" altLang="zh-TW" dirty="0" err="1"/>
              <a:t>cytoarchitectonic</a:t>
            </a:r>
            <a:r>
              <a:rPr lang="en-US" altLang="zh-TW" dirty="0"/>
              <a:t> area</a:t>
            </a:r>
            <a:r>
              <a:rPr lang="zh-TW" altLang="en-US" dirty="0"/>
              <a:t>）以及感覺呈現（</a:t>
            </a:r>
            <a:r>
              <a:rPr lang="en-US" altLang="zh-TW" dirty="0"/>
              <a:t>sensory representation</a:t>
            </a:r>
            <a:r>
              <a:rPr lang="zh-TW" altLang="en-US" dirty="0"/>
              <a:t>）的複製（</a:t>
            </a:r>
            <a:r>
              <a:rPr lang="en-US" altLang="zh-TW" dirty="0"/>
              <a:t>duplication</a:t>
            </a:r>
            <a:r>
              <a:rPr lang="zh-TW" altLang="en-US" dirty="0"/>
              <a:t>）。</a:t>
            </a:r>
          </a:p>
          <a:p>
            <a:endParaRPr lang="zh-TW" altLang="en-US" dirty="0"/>
          </a:p>
        </p:txBody>
      </p:sp>
    </p:spTree>
    <p:extLst>
      <p:ext uri="{BB962C8B-B14F-4D97-AF65-F5344CB8AC3E}">
        <p14:creationId xmlns:p14="http://schemas.microsoft.com/office/powerpoint/2010/main" xmlns="" val="3105681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Decisions in the proliferative centers</a:t>
            </a:r>
            <a:endParaRPr lang="zh-TW" altLang="en-US" dirty="0"/>
          </a:p>
        </p:txBody>
      </p:sp>
      <p:sp>
        <p:nvSpPr>
          <p:cNvPr id="3" name="內容版面配置區 2"/>
          <p:cNvSpPr>
            <a:spLocks noGrp="1"/>
          </p:cNvSpPr>
          <p:nvPr>
            <p:ph idx="1"/>
          </p:nvPr>
        </p:nvSpPr>
        <p:spPr>
          <a:xfrm>
            <a:off x="457200" y="1196752"/>
            <a:ext cx="8229600" cy="5328592"/>
          </a:xfrm>
        </p:spPr>
        <p:txBody>
          <a:bodyPr>
            <a:normAutofit fontScale="85000" lnSpcReduction="20000"/>
          </a:bodyPr>
          <a:lstStyle/>
          <a:p>
            <a:r>
              <a:rPr lang="zh-TW" altLang="en-US" dirty="0" smtClean="0"/>
              <a:t>一般認為腦皮質的區域化是由定型中心（</a:t>
            </a:r>
            <a:r>
              <a:rPr lang="en-US" altLang="zh-TW" dirty="0" smtClean="0"/>
              <a:t>patterning center</a:t>
            </a:r>
            <a:r>
              <a:rPr lang="zh-TW" altLang="en-US" dirty="0" smtClean="0"/>
              <a:t>）分泌出特定的分子如</a:t>
            </a:r>
            <a:r>
              <a:rPr lang="en-US" altLang="zh-TW" dirty="0" smtClean="0"/>
              <a:t>FGF</a:t>
            </a:r>
            <a:r>
              <a:rPr lang="zh-TW" altLang="en-US" dirty="0" smtClean="0"/>
              <a:t>（</a:t>
            </a:r>
            <a:r>
              <a:rPr lang="en-US" altLang="zh-TW" dirty="0" smtClean="0"/>
              <a:t>Fibroblast growth factors</a:t>
            </a:r>
            <a:r>
              <a:rPr lang="zh-TW" altLang="en-US" dirty="0" smtClean="0"/>
              <a:t>）</a:t>
            </a:r>
            <a:r>
              <a:rPr lang="en-US" altLang="zh-TW" dirty="0" smtClean="0"/>
              <a:t>WNTS</a:t>
            </a:r>
            <a:r>
              <a:rPr lang="zh-TW" altLang="en-US" dirty="0" smtClean="0"/>
              <a:t>（</a:t>
            </a:r>
            <a:r>
              <a:rPr lang="en-US" altLang="zh-TW" dirty="0" smtClean="0"/>
              <a:t>Wingless</a:t>
            </a:r>
            <a:r>
              <a:rPr lang="zh-TW" altLang="en-US" dirty="0" smtClean="0"/>
              <a:t>）以及</a:t>
            </a:r>
            <a:r>
              <a:rPr lang="en-US" altLang="zh-TW" dirty="0" smtClean="0"/>
              <a:t>BMP</a:t>
            </a:r>
            <a:r>
              <a:rPr lang="zh-TW" altLang="en-US" dirty="0" smtClean="0"/>
              <a:t>（</a:t>
            </a:r>
            <a:r>
              <a:rPr lang="en-US" altLang="zh-TW" dirty="0" smtClean="0"/>
              <a:t>bone morphogenetic protein</a:t>
            </a:r>
            <a:r>
              <a:rPr lang="zh-TW" altLang="en-US" dirty="0" smtClean="0"/>
              <a:t>）來調控腦皮質區的位置及大小，</a:t>
            </a:r>
            <a:endParaRPr lang="en-US" altLang="zh-TW" dirty="0" smtClean="0"/>
          </a:p>
          <a:p>
            <a:r>
              <a:rPr lang="zh-TW" altLang="en-US" dirty="0" smtClean="0"/>
              <a:t>例如白鼠前腦有一個</a:t>
            </a:r>
            <a:r>
              <a:rPr lang="en-US" altLang="zh-TW" dirty="0" smtClean="0"/>
              <a:t>anterior patterning center</a:t>
            </a:r>
            <a:r>
              <a:rPr lang="zh-TW" altLang="en-US" dirty="0" smtClean="0"/>
              <a:t>位於</a:t>
            </a:r>
            <a:r>
              <a:rPr lang="en-US" altLang="zh-TW" dirty="0" smtClean="0"/>
              <a:t>commissural plate</a:t>
            </a:r>
            <a:r>
              <a:rPr lang="zh-TW" altLang="en-US" dirty="0" smtClean="0"/>
              <a:t>，它分泌</a:t>
            </a:r>
            <a:r>
              <a:rPr lang="en-US" altLang="zh-TW" dirty="0" smtClean="0"/>
              <a:t>FGF 8</a:t>
            </a:r>
            <a:r>
              <a:rPr lang="zh-TW" altLang="en-US" dirty="0" smtClean="0"/>
              <a:t>及</a:t>
            </a:r>
            <a:r>
              <a:rPr lang="en-US" altLang="zh-TW" dirty="0" smtClean="0"/>
              <a:t>FGF 17</a:t>
            </a:r>
            <a:r>
              <a:rPr lang="zh-TW" altLang="en-US" dirty="0" smtClean="0"/>
              <a:t>。雖然仔細的機轉還不明白，但干擾這些生長因子及其相關的訊號傳遞會引起腦皮質結構的改變，</a:t>
            </a:r>
            <a:endParaRPr lang="en-US" altLang="zh-TW" dirty="0" smtClean="0"/>
          </a:p>
          <a:p>
            <a:r>
              <a:rPr lang="en-US" altLang="zh-TW" dirty="0" smtClean="0"/>
              <a:t>FGF</a:t>
            </a:r>
            <a:r>
              <a:rPr lang="zh-TW" altLang="en-US" dirty="0" smtClean="0"/>
              <a:t>的研究顯示一個單一分子表現的改變可以導致整個功能區的複製。</a:t>
            </a:r>
            <a:endParaRPr lang="en-US" altLang="zh-TW" dirty="0" smtClean="0"/>
          </a:p>
          <a:p>
            <a:r>
              <a:rPr lang="zh-TW" altLang="en-US" dirty="0" smtClean="0"/>
              <a:t>從</a:t>
            </a:r>
            <a:r>
              <a:rPr lang="en-US" altLang="zh-TW" dirty="0" err="1" smtClean="0"/>
              <a:t>Evo-devo</a:t>
            </a:r>
            <a:r>
              <a:rPr lang="zh-TW" altLang="en-US" dirty="0" smtClean="0"/>
              <a:t>的角度也可以顯示演化上一個基因的突然改變，若能經過天擇的考驗而留傳怎麼樣改變腦皮質的結構。</a:t>
            </a:r>
            <a:endParaRPr lang="zh-TW" altLang="en-US" dirty="0"/>
          </a:p>
        </p:txBody>
      </p:sp>
    </p:spTree>
    <p:extLst>
      <p:ext uri="{BB962C8B-B14F-4D97-AF65-F5344CB8AC3E}">
        <p14:creationId xmlns:p14="http://schemas.microsoft.com/office/powerpoint/2010/main" xmlns="" val="2816553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fontScale="92500"/>
          </a:bodyPr>
          <a:lstStyle/>
          <a:p>
            <a:r>
              <a:rPr lang="zh-TW" altLang="en-US" dirty="0"/>
              <a:t>我的人生</a:t>
            </a:r>
            <a:r>
              <a:rPr lang="zh-TW" altLang="en-US" dirty="0" smtClean="0"/>
              <a:t>有</a:t>
            </a:r>
            <a:r>
              <a:rPr lang="en-US" altLang="zh-TW" dirty="0" smtClean="0"/>
              <a:t>30</a:t>
            </a:r>
            <a:r>
              <a:rPr lang="zh-TW" altLang="en-US" dirty="0"/>
              <a:t>年在當學生</a:t>
            </a:r>
            <a:r>
              <a:rPr lang="zh-TW" altLang="en-US" dirty="0" smtClean="0"/>
              <a:t>，</a:t>
            </a:r>
            <a:r>
              <a:rPr lang="en-US" altLang="zh-TW" dirty="0" smtClean="0"/>
              <a:t>30</a:t>
            </a:r>
            <a:r>
              <a:rPr lang="zh-TW" altLang="en-US" dirty="0"/>
              <a:t>年在當老師、學生與老師的主要的工作就是學習（</a:t>
            </a:r>
            <a:r>
              <a:rPr lang="en-US" altLang="zh-TW" dirty="0"/>
              <a:t>learning</a:t>
            </a:r>
            <a:r>
              <a:rPr lang="zh-TW" altLang="en-US" dirty="0"/>
              <a:t>），自己學習或是教人學習，但我們到底對學習知道多少？可曾想過學習本身也是一門學問？。</a:t>
            </a:r>
          </a:p>
          <a:p>
            <a:r>
              <a:rPr lang="zh-TW" altLang="en-US" dirty="0" smtClean="0"/>
              <a:t>有關</a:t>
            </a:r>
            <a:r>
              <a:rPr lang="zh-TW" altLang="en-US" dirty="0"/>
              <a:t>教育與學習的</a:t>
            </a:r>
            <a:r>
              <a:rPr lang="zh-TW" altLang="en-US" dirty="0" smtClean="0"/>
              <a:t>理論“</a:t>
            </a:r>
            <a:r>
              <a:rPr lang="zh-TW" altLang="en-US" b="1" dirty="0"/>
              <a:t>眾多教育與學習的理論中何者勝出，就看誰做的官大</a:t>
            </a:r>
            <a:r>
              <a:rPr lang="zh-TW" altLang="en-US" dirty="0"/>
              <a:t>”</a:t>
            </a:r>
            <a:r>
              <a:rPr lang="zh-TW" altLang="en-US" dirty="0" smtClean="0"/>
              <a:t>。</a:t>
            </a:r>
            <a:endParaRPr lang="en-US" altLang="zh-TW" dirty="0" smtClean="0"/>
          </a:p>
          <a:p>
            <a:r>
              <a:rPr lang="zh-TW" altLang="en-US" dirty="0" smtClean="0"/>
              <a:t>近來</a:t>
            </a:r>
            <a:r>
              <a:rPr lang="zh-TW" altLang="en-US" dirty="0"/>
              <a:t>腦神經科學的發展，提供了我們探討“學習”的一個新切入點，希望將來教育與學習的學說不再是“</a:t>
            </a:r>
            <a:r>
              <a:rPr lang="zh-TW" altLang="en-US" b="1" dirty="0"/>
              <a:t>官大學問大</a:t>
            </a:r>
            <a:r>
              <a:rPr lang="zh-TW" altLang="en-US" dirty="0"/>
              <a:t>”的局面。</a:t>
            </a:r>
          </a:p>
        </p:txBody>
      </p:sp>
    </p:spTree>
    <p:extLst>
      <p:ext uri="{BB962C8B-B14F-4D97-AF65-F5344CB8AC3E}">
        <p14:creationId xmlns:p14="http://schemas.microsoft.com/office/powerpoint/2010/main" xmlns="" val="2031805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More neuron, more connections:</a:t>
            </a:r>
            <a:br>
              <a:rPr lang="en-US" altLang="zh-TW" dirty="0" smtClean="0"/>
            </a:br>
            <a:endParaRPr lang="zh-TW" altLang="en-US" dirty="0"/>
          </a:p>
        </p:txBody>
      </p:sp>
      <p:sp>
        <p:nvSpPr>
          <p:cNvPr id="3" name="內容版面配置區 2"/>
          <p:cNvSpPr>
            <a:spLocks noGrp="1"/>
          </p:cNvSpPr>
          <p:nvPr>
            <p:ph idx="1"/>
          </p:nvPr>
        </p:nvSpPr>
        <p:spPr>
          <a:xfrm>
            <a:off x="457200" y="1124744"/>
            <a:ext cx="8229600" cy="5544616"/>
          </a:xfrm>
        </p:spPr>
        <p:txBody>
          <a:bodyPr>
            <a:normAutofit/>
          </a:bodyPr>
          <a:lstStyle/>
          <a:p>
            <a:r>
              <a:rPr lang="zh-TW" altLang="en-US" dirty="0" smtClean="0"/>
              <a:t>只有神經元細胞結構板塊區及</a:t>
            </a:r>
            <a:r>
              <a:rPr lang="en-US" altLang="zh-TW" dirty="0" smtClean="0"/>
              <a:t>radial column</a:t>
            </a:r>
            <a:r>
              <a:rPr lang="zh-TW" altLang="en-US" dirty="0" smtClean="0"/>
              <a:t>數目的增加，絕不能解釋人類腦皮質功能的大幅變化，而必須牽涉到神經元連結的精進（</a:t>
            </a:r>
            <a:r>
              <a:rPr lang="en-US" altLang="zh-TW" dirty="0" smtClean="0"/>
              <a:t>elaboration of neuronal connections</a:t>
            </a:r>
            <a:r>
              <a:rPr lang="zh-TW" altLang="en-US" dirty="0" smtClean="0"/>
              <a:t>）</a:t>
            </a:r>
            <a:endParaRPr lang="en-US" altLang="zh-TW" dirty="0" smtClean="0"/>
          </a:p>
          <a:p>
            <a:r>
              <a:rPr lang="zh-TW" altLang="en-US" dirty="0" smtClean="0"/>
              <a:t>。</a:t>
            </a:r>
            <a:endParaRPr lang="en-US" altLang="zh-TW" dirty="0" smtClean="0"/>
          </a:p>
          <a:p>
            <a:r>
              <a:rPr lang="zh-TW" altLang="en-US" dirty="0" smtClean="0"/>
              <a:t>相當多的比較研究已顯示，雖然個體之間有其差異，但神經元連結的基本型式是</a:t>
            </a:r>
            <a:r>
              <a:rPr lang="en-US" altLang="zh-TW" dirty="0" smtClean="0"/>
              <a:t>species-specific</a:t>
            </a:r>
            <a:r>
              <a:rPr lang="zh-TW" altLang="en-US" dirty="0" smtClean="0"/>
              <a:t>並且</a:t>
            </a:r>
            <a:r>
              <a:rPr lang="en-US" altLang="zh-TW" dirty="0" smtClean="0"/>
              <a:t>highly reproducible</a:t>
            </a:r>
            <a:r>
              <a:rPr lang="zh-TW" altLang="en-US" dirty="0" smtClean="0"/>
              <a:t>。</a:t>
            </a:r>
            <a:endParaRPr lang="en-US" altLang="zh-TW" dirty="0" smtClean="0"/>
          </a:p>
          <a:p>
            <a:r>
              <a:rPr lang="zh-TW" altLang="en-US" dirty="0" smtClean="0"/>
              <a:t>。</a:t>
            </a:r>
          </a:p>
          <a:p>
            <a:endParaRPr lang="zh-TW" altLang="en-US" dirty="0"/>
          </a:p>
        </p:txBody>
      </p:sp>
    </p:spTree>
    <p:extLst>
      <p:ext uri="{BB962C8B-B14F-4D97-AF65-F5344CB8AC3E}">
        <p14:creationId xmlns:p14="http://schemas.microsoft.com/office/powerpoint/2010/main" xmlns="" val="637618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fontScale="92500"/>
          </a:bodyPr>
          <a:lstStyle/>
          <a:p>
            <a:r>
              <a:rPr lang="zh-TW" altLang="en-US" dirty="0"/>
              <a:t>在演化過程中，新增的神經元細胞也帶來新的連結方式，當然這些新的連結方式，必須要能經得起天擇的考驗，</a:t>
            </a:r>
          </a:p>
          <a:p>
            <a:r>
              <a:rPr lang="zh-TW" altLang="en-US" dirty="0"/>
              <a:t>要特別強調的是這種</a:t>
            </a:r>
            <a:r>
              <a:rPr lang="en-US" altLang="zh-TW" dirty="0"/>
              <a:t>species-specific</a:t>
            </a:r>
            <a:r>
              <a:rPr lang="zh-TW" altLang="en-US" dirty="0"/>
              <a:t>固定型態的連結，它是由</a:t>
            </a:r>
            <a:r>
              <a:rPr lang="en-US" altLang="zh-TW" dirty="0"/>
              <a:t>surface mediated attraction</a:t>
            </a:r>
            <a:r>
              <a:rPr lang="zh-TW" altLang="en-US" dirty="0"/>
              <a:t>及</a:t>
            </a:r>
            <a:r>
              <a:rPr lang="en-US" altLang="zh-TW" dirty="0"/>
              <a:t>innate activity dependent refinement</a:t>
            </a:r>
            <a:r>
              <a:rPr lang="zh-TW" altLang="en-US" dirty="0"/>
              <a:t>形成，與個體出生後的由環境</a:t>
            </a:r>
            <a:r>
              <a:rPr lang="en-US" altLang="zh-TW" dirty="0"/>
              <a:t>experience-dependent synaptic plasticity</a:t>
            </a:r>
            <a:r>
              <a:rPr lang="zh-TW" altLang="en-US" dirty="0"/>
              <a:t>是不同的，後者是不能遺傳因此不會直接對演化有所貢獻。</a:t>
            </a:r>
          </a:p>
          <a:p>
            <a:endParaRPr lang="zh-TW" altLang="en-US" dirty="0"/>
          </a:p>
        </p:txBody>
      </p:sp>
    </p:spTree>
    <p:extLst>
      <p:ext uri="{BB962C8B-B14F-4D97-AF65-F5344CB8AC3E}">
        <p14:creationId xmlns:p14="http://schemas.microsoft.com/office/powerpoint/2010/main" xmlns="" val="3923358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solidFill>
                  <a:srgbClr val="FF0000"/>
                </a:solidFill>
              </a:rPr>
              <a:t>Small is big: genetic difference</a:t>
            </a:r>
            <a:r>
              <a:rPr lang="en-US" altLang="zh-TW" dirty="0" smtClean="0"/>
              <a:t/>
            </a:r>
            <a:br>
              <a:rPr lang="en-US" altLang="zh-TW" dirty="0" smtClean="0"/>
            </a:br>
            <a:endParaRPr lang="zh-TW" altLang="en-US" dirty="0"/>
          </a:p>
        </p:txBody>
      </p:sp>
      <p:sp>
        <p:nvSpPr>
          <p:cNvPr id="3" name="內容版面配置區 2"/>
          <p:cNvSpPr>
            <a:spLocks noGrp="1"/>
          </p:cNvSpPr>
          <p:nvPr>
            <p:ph idx="1"/>
          </p:nvPr>
        </p:nvSpPr>
        <p:spPr>
          <a:xfrm>
            <a:off x="467544" y="548680"/>
            <a:ext cx="8229600" cy="5976664"/>
          </a:xfrm>
        </p:spPr>
        <p:txBody>
          <a:bodyPr>
            <a:normAutofit fontScale="85000" lnSpcReduction="20000"/>
          </a:bodyPr>
          <a:lstStyle/>
          <a:p>
            <a:pPr marL="0" indent="0">
              <a:buNone/>
            </a:pPr>
            <a:endParaRPr lang="en-US" altLang="zh-TW" dirty="0" smtClean="0"/>
          </a:p>
          <a:p>
            <a:r>
              <a:rPr lang="zh-TW" altLang="en-US" dirty="0" smtClean="0"/>
              <a:t>雖然人類與</a:t>
            </a:r>
            <a:r>
              <a:rPr lang="en-US" altLang="zh-TW" dirty="0" smtClean="0"/>
              <a:t>non-human primate</a:t>
            </a:r>
            <a:r>
              <a:rPr lang="zh-TW" altLang="en-US" dirty="0" smtClean="0"/>
              <a:t>如黑猩猩的</a:t>
            </a:r>
            <a:r>
              <a:rPr lang="en-US" altLang="zh-TW" dirty="0" smtClean="0"/>
              <a:t>genome</a:t>
            </a:r>
            <a:r>
              <a:rPr lang="zh-TW" altLang="en-US" dirty="0" smtClean="0"/>
              <a:t>只有</a:t>
            </a:r>
            <a:r>
              <a:rPr lang="en-US" altLang="zh-TW" dirty="0" smtClean="0"/>
              <a:t>1%</a:t>
            </a:r>
            <a:r>
              <a:rPr lang="zh-TW" altLang="en-US" dirty="0" smtClean="0"/>
              <a:t>左右的差別，但人腦卻有其他動物完全沒有的構造，如</a:t>
            </a:r>
            <a:r>
              <a:rPr lang="en-US" altLang="zh-TW" dirty="0" smtClean="0"/>
              <a:t>prefrontal cortex</a:t>
            </a:r>
            <a:r>
              <a:rPr lang="zh-TW" altLang="en-US" dirty="0" smtClean="0"/>
              <a:t>，以及與說話和語言處理有關的</a:t>
            </a:r>
            <a:r>
              <a:rPr lang="en-US" altLang="zh-TW" dirty="0" err="1" smtClean="0"/>
              <a:t>perisylvian</a:t>
            </a:r>
            <a:r>
              <a:rPr lang="en-US" altLang="zh-TW" dirty="0" smtClean="0"/>
              <a:t> area</a:t>
            </a:r>
            <a:endParaRPr lang="en-US" altLang="zh-TW" dirty="0"/>
          </a:p>
          <a:p>
            <a:endParaRPr lang="en-US" altLang="zh-TW" dirty="0" smtClean="0"/>
          </a:p>
          <a:p>
            <a:r>
              <a:rPr lang="zh-TW" altLang="en-US" dirty="0" smtClean="0"/>
              <a:t>在人類發育過程，這些區域有比其他動物好幾倍大的</a:t>
            </a:r>
            <a:r>
              <a:rPr lang="en-US" altLang="zh-TW" dirty="0" err="1" smtClean="0"/>
              <a:t>subplate</a:t>
            </a:r>
            <a:r>
              <a:rPr lang="en-US" altLang="zh-TW" dirty="0" smtClean="0"/>
              <a:t> zone</a:t>
            </a:r>
            <a:r>
              <a:rPr lang="zh-TW" altLang="en-US" dirty="0" smtClean="0"/>
              <a:t>，其內充滿了</a:t>
            </a:r>
            <a:r>
              <a:rPr lang="en-US" altLang="zh-TW" dirty="0" smtClean="0"/>
              <a:t>multiple neuron</a:t>
            </a:r>
            <a:r>
              <a:rPr lang="zh-TW" altLang="en-US" dirty="0" smtClean="0"/>
              <a:t>以及</a:t>
            </a:r>
            <a:r>
              <a:rPr lang="en-US" altLang="zh-TW" dirty="0" smtClean="0"/>
              <a:t>incoming waiting thalamic axons</a:t>
            </a:r>
            <a:r>
              <a:rPr lang="zh-TW" altLang="en-US" dirty="0" smtClean="0"/>
              <a:t>。</a:t>
            </a:r>
            <a:endParaRPr lang="en-US" altLang="zh-TW" dirty="0" smtClean="0"/>
          </a:p>
          <a:p>
            <a:endParaRPr lang="en-US" altLang="zh-TW" dirty="0"/>
          </a:p>
          <a:p>
            <a:r>
              <a:rPr lang="zh-TW" altLang="en-US" dirty="0" smtClean="0"/>
              <a:t>此區的成熟也較其他區域來得晚，這些區域正是人類獨有的心智能力之所在。</a:t>
            </a:r>
            <a:endParaRPr lang="en-US" altLang="zh-TW" dirty="0" smtClean="0"/>
          </a:p>
          <a:p>
            <a:endParaRPr lang="zh-TW" altLang="en-US" dirty="0" smtClean="0"/>
          </a:p>
          <a:p>
            <a:r>
              <a:rPr lang="zh-TW" altLang="en-US" dirty="0" smtClean="0"/>
              <a:t>因此，為何</a:t>
            </a:r>
            <a:r>
              <a:rPr lang="en-US" altLang="zh-TW" dirty="0" smtClean="0"/>
              <a:t>genome</a:t>
            </a:r>
            <a:r>
              <a:rPr lang="zh-TW" altLang="en-US" dirty="0" smtClean="0"/>
              <a:t>上僅僅</a:t>
            </a:r>
            <a:r>
              <a:rPr lang="en-US" altLang="zh-TW" dirty="0" smtClean="0"/>
              <a:t>1%</a:t>
            </a:r>
            <a:r>
              <a:rPr lang="zh-TW" altLang="en-US" dirty="0" smtClean="0"/>
              <a:t>的不同却會造成腦部發育上如此巨大的差異就是對研究者最大的挑戰。</a:t>
            </a:r>
          </a:p>
          <a:p>
            <a:endParaRPr lang="zh-TW" altLang="en-US" dirty="0" smtClean="0"/>
          </a:p>
          <a:p>
            <a:endParaRPr lang="zh-TW" altLang="en-US" dirty="0"/>
          </a:p>
        </p:txBody>
      </p:sp>
    </p:spTree>
    <p:extLst>
      <p:ext uri="{BB962C8B-B14F-4D97-AF65-F5344CB8AC3E}">
        <p14:creationId xmlns:p14="http://schemas.microsoft.com/office/powerpoint/2010/main" xmlns="" val="1604502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905000" y="228600"/>
            <a:ext cx="4953000" cy="6324600"/>
          </a:xfrm>
          <a:prstGeom prst="rect">
            <a:avLst/>
          </a:prstGeom>
          <a:noFill/>
          <a:ln w="5715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TW" altLang="en-US"/>
          </a:p>
        </p:txBody>
      </p:sp>
      <p:pic>
        <p:nvPicPr>
          <p:cNvPr id="8195" name="Picture 3" descr="Newton-001"/>
          <p:cNvPicPr>
            <a:picLocks noChangeAspect="1" noChangeArrowheads="1"/>
          </p:cNvPicPr>
          <p:nvPr/>
        </p:nvPicPr>
        <p:blipFill>
          <a:blip r:embed="rId3">
            <a:extLst>
              <a:ext uri="{28A0092B-C50C-407E-A947-70E740481C1C}">
                <a14:useLocalDpi xmlns:a14="http://schemas.microsoft.com/office/drawing/2010/main" xmlns="" val="0"/>
              </a:ext>
            </a:extLst>
          </a:blip>
          <a:srcRect l="1440" t="22989" b="1149"/>
          <a:stretch>
            <a:fillRect/>
          </a:stretch>
        </p:blipFill>
        <p:spPr bwMode="auto">
          <a:xfrm>
            <a:off x="1905000" y="1668463"/>
            <a:ext cx="4953000" cy="4878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6" name="Picture 4" descr="Newton-001"/>
          <p:cNvPicPr>
            <a:picLocks noChangeAspect="1" noChangeArrowheads="1"/>
          </p:cNvPicPr>
          <p:nvPr/>
        </p:nvPicPr>
        <p:blipFill>
          <a:blip r:embed="rId4">
            <a:extLst>
              <a:ext uri="{28A0092B-C50C-407E-A947-70E740481C1C}">
                <a14:useLocalDpi xmlns:a14="http://schemas.microsoft.com/office/drawing/2010/main" xmlns="" val="0"/>
              </a:ext>
            </a:extLst>
          </a:blip>
          <a:srcRect l="-31" b="78160"/>
          <a:stretch>
            <a:fillRect/>
          </a:stretch>
        </p:blipFill>
        <p:spPr bwMode="auto">
          <a:xfrm>
            <a:off x="1905000" y="228600"/>
            <a:ext cx="4953000" cy="1363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7" name="Line 5"/>
          <p:cNvSpPr>
            <a:spLocks noChangeShapeType="1"/>
          </p:cNvSpPr>
          <p:nvPr/>
        </p:nvSpPr>
        <p:spPr bwMode="auto">
          <a:xfrm>
            <a:off x="1905000" y="1524000"/>
            <a:ext cx="0" cy="5029200"/>
          </a:xfrm>
          <a:prstGeom prst="line">
            <a:avLst/>
          </a:prstGeom>
          <a:noFill/>
          <a:ln w="571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TW" altLang="en-US"/>
          </a:p>
        </p:txBody>
      </p:sp>
      <p:sp>
        <p:nvSpPr>
          <p:cNvPr id="8198" name="Line 6"/>
          <p:cNvSpPr>
            <a:spLocks noChangeShapeType="1"/>
          </p:cNvSpPr>
          <p:nvPr/>
        </p:nvSpPr>
        <p:spPr bwMode="auto">
          <a:xfrm>
            <a:off x="6858000" y="1524000"/>
            <a:ext cx="0" cy="5029200"/>
          </a:xfrm>
          <a:prstGeom prst="line">
            <a:avLst/>
          </a:prstGeom>
          <a:noFill/>
          <a:ln w="762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TW" altLang="en-US"/>
          </a:p>
        </p:txBody>
      </p:sp>
      <p:sp>
        <p:nvSpPr>
          <p:cNvPr id="8199" name="Line 7"/>
          <p:cNvSpPr>
            <a:spLocks noChangeShapeType="1"/>
          </p:cNvSpPr>
          <p:nvPr/>
        </p:nvSpPr>
        <p:spPr bwMode="auto">
          <a:xfrm>
            <a:off x="1905000" y="6553200"/>
            <a:ext cx="4953000" cy="0"/>
          </a:xfrm>
          <a:prstGeom prst="line">
            <a:avLst/>
          </a:prstGeom>
          <a:noFill/>
          <a:ln w="762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TW" altLang="en-US"/>
          </a:p>
        </p:txBody>
      </p:sp>
    </p:spTree>
    <p:extLst>
      <p:ext uri="{BB962C8B-B14F-4D97-AF65-F5344CB8AC3E}">
        <p14:creationId xmlns:p14="http://schemas.microsoft.com/office/powerpoint/2010/main" xmlns="" val="37146791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0034" y="285728"/>
            <a:ext cx="8229600" cy="1196752"/>
          </a:xfrm>
        </p:spPr>
        <p:txBody>
          <a:bodyPr>
            <a:normAutofit/>
          </a:bodyPr>
          <a:lstStyle/>
          <a:p>
            <a:r>
              <a:rPr lang="en-US" altLang="zh-TW" sz="3600" b="1" dirty="0" smtClean="0">
                <a:solidFill>
                  <a:srgbClr val="FF0000"/>
                </a:solidFill>
              </a:rPr>
              <a:t>Microarray</a:t>
            </a:r>
            <a:r>
              <a:rPr lang="zh-TW" altLang="en-US" sz="3600" b="1" dirty="0" smtClean="0">
                <a:solidFill>
                  <a:srgbClr val="FF0000"/>
                </a:solidFill>
              </a:rPr>
              <a:t>是了解腦部</a:t>
            </a:r>
            <a:r>
              <a:rPr lang="zh-TW" altLang="en-US" sz="3600" b="1" dirty="0" smtClean="0">
                <a:solidFill>
                  <a:srgbClr val="FF0000"/>
                </a:solidFill>
              </a:rPr>
              <a:t>發育</a:t>
            </a:r>
            <a:r>
              <a:rPr lang="en-US" altLang="zh-TW" sz="3600" b="1" dirty="0" smtClean="0">
                <a:solidFill>
                  <a:srgbClr val="FF0000"/>
                </a:solidFill>
              </a:rPr>
              <a:t/>
            </a:r>
            <a:br>
              <a:rPr lang="en-US" altLang="zh-TW" sz="3600" b="1" dirty="0" smtClean="0">
                <a:solidFill>
                  <a:srgbClr val="FF0000"/>
                </a:solidFill>
              </a:rPr>
            </a:br>
            <a:r>
              <a:rPr lang="zh-TW" altLang="en-US" sz="3600" b="1" dirty="0" smtClean="0">
                <a:solidFill>
                  <a:srgbClr val="FF0000"/>
                </a:solidFill>
              </a:rPr>
              <a:t>分子</a:t>
            </a:r>
            <a:r>
              <a:rPr lang="zh-TW" altLang="en-US" sz="3600" b="1" dirty="0" smtClean="0">
                <a:solidFill>
                  <a:srgbClr val="FF0000"/>
                </a:solidFill>
              </a:rPr>
              <a:t>機轉的利器</a:t>
            </a:r>
            <a:endParaRPr lang="zh-TW" altLang="en-US" sz="3600" b="1" dirty="0">
              <a:solidFill>
                <a:srgbClr val="FF0000"/>
              </a:solidFill>
            </a:endParaRPr>
          </a:p>
        </p:txBody>
      </p:sp>
      <p:sp>
        <p:nvSpPr>
          <p:cNvPr id="3" name="內容版面配置區 2"/>
          <p:cNvSpPr>
            <a:spLocks noGrp="1"/>
          </p:cNvSpPr>
          <p:nvPr>
            <p:ph idx="1"/>
          </p:nvPr>
        </p:nvSpPr>
        <p:spPr>
          <a:xfrm>
            <a:off x="457200" y="1785926"/>
            <a:ext cx="8229600" cy="5315482"/>
          </a:xfrm>
        </p:spPr>
        <p:txBody>
          <a:bodyPr>
            <a:normAutofit/>
          </a:bodyPr>
          <a:lstStyle/>
          <a:p>
            <a:r>
              <a:rPr lang="zh-TW" altLang="en-US" dirty="0" smtClean="0"/>
              <a:t>針對人類胎兒腦部的</a:t>
            </a:r>
            <a:r>
              <a:rPr lang="en-US" altLang="zh-TW" dirty="0" smtClean="0"/>
              <a:t>microarray</a:t>
            </a:r>
            <a:r>
              <a:rPr lang="zh-TW" altLang="en-US" dirty="0" smtClean="0"/>
              <a:t>研究，此研究針對左右腦半球各</a:t>
            </a:r>
            <a:r>
              <a:rPr lang="en-US" altLang="zh-TW" dirty="0" smtClean="0"/>
              <a:t>13</a:t>
            </a:r>
            <a:r>
              <a:rPr lang="zh-TW" altLang="en-US" dirty="0" smtClean="0"/>
              <a:t>個腦區，其中包括了</a:t>
            </a:r>
            <a:r>
              <a:rPr lang="en-US" altLang="zh-TW" dirty="0" smtClean="0"/>
              <a:t>prefrontal cortex</a:t>
            </a:r>
            <a:r>
              <a:rPr lang="zh-TW" altLang="en-US" dirty="0" smtClean="0"/>
              <a:t>的不同區域以及橫跨</a:t>
            </a:r>
            <a:r>
              <a:rPr lang="en-US" altLang="zh-TW" dirty="0" smtClean="0"/>
              <a:t>temporal</a:t>
            </a:r>
            <a:r>
              <a:rPr lang="zh-TW" altLang="en-US" dirty="0" smtClean="0"/>
              <a:t>及</a:t>
            </a:r>
            <a:r>
              <a:rPr lang="en-US" altLang="zh-TW" dirty="0" smtClean="0"/>
              <a:t>parietal association area</a:t>
            </a:r>
            <a:r>
              <a:rPr lang="zh-TW" altLang="en-US" dirty="0" smtClean="0"/>
              <a:t>的</a:t>
            </a:r>
            <a:r>
              <a:rPr lang="en-US" altLang="zh-TW" dirty="0" err="1" smtClean="0"/>
              <a:t>perisylvian</a:t>
            </a:r>
            <a:r>
              <a:rPr lang="en-US" altLang="zh-TW" dirty="0" smtClean="0"/>
              <a:t> cortex</a:t>
            </a:r>
            <a:r>
              <a:rPr lang="zh-TW" altLang="en-US" dirty="0" smtClean="0"/>
              <a:t>。</a:t>
            </a:r>
            <a:endParaRPr lang="en-US" altLang="zh-TW" dirty="0" smtClean="0"/>
          </a:p>
          <a:p>
            <a:r>
              <a:rPr lang="zh-TW" altLang="en-US" dirty="0" smtClean="0"/>
              <a:t>此一</a:t>
            </a:r>
            <a:r>
              <a:rPr lang="zh-TW" altLang="en-US" dirty="0" smtClean="0"/>
              <a:t>研究顯示不同區域有著相當大的基因表現差異以及不同的</a:t>
            </a:r>
            <a:r>
              <a:rPr lang="en-US" altLang="zh-TW" dirty="0" smtClean="0"/>
              <a:t>splicing form</a:t>
            </a:r>
            <a:r>
              <a:rPr lang="zh-TW" altLang="en-US" dirty="0" smtClean="0"/>
              <a:t>。</a:t>
            </a:r>
          </a:p>
          <a:p>
            <a:endParaRPr lang="zh-TW" altLang="en-US" dirty="0"/>
          </a:p>
        </p:txBody>
      </p:sp>
    </p:spTree>
    <p:extLst>
      <p:ext uri="{BB962C8B-B14F-4D97-AF65-F5344CB8AC3E}">
        <p14:creationId xmlns:p14="http://schemas.microsoft.com/office/powerpoint/2010/main" xmlns="" val="89430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fontScale="92500" lnSpcReduction="20000"/>
          </a:bodyPr>
          <a:lstStyle/>
          <a:p>
            <a:r>
              <a:rPr lang="zh-TW" altLang="en-US" dirty="0"/>
              <a:t>最大的基因表現差異當然是在</a:t>
            </a:r>
            <a:r>
              <a:rPr lang="en-US" altLang="zh-TW" dirty="0"/>
              <a:t>prefrontal</a:t>
            </a:r>
            <a:r>
              <a:rPr lang="zh-TW" altLang="en-US" dirty="0"/>
              <a:t>以及</a:t>
            </a:r>
            <a:r>
              <a:rPr lang="en-US" altLang="zh-TW" dirty="0"/>
              <a:t>non-frontal </a:t>
            </a:r>
            <a:r>
              <a:rPr lang="en-US" altLang="zh-TW" dirty="0" smtClean="0"/>
              <a:t>area</a:t>
            </a:r>
            <a:r>
              <a:rPr lang="zh-TW" altLang="en-US" dirty="0"/>
              <a:t>，而在</a:t>
            </a:r>
            <a:r>
              <a:rPr lang="en-US" altLang="zh-TW" dirty="0" err="1"/>
              <a:t>perisylvian</a:t>
            </a:r>
            <a:r>
              <a:rPr lang="en-US" altLang="zh-TW" dirty="0"/>
              <a:t> areas</a:t>
            </a:r>
            <a:r>
              <a:rPr lang="zh-TW" altLang="en-US" dirty="0"/>
              <a:t>，包括將來的</a:t>
            </a:r>
            <a:r>
              <a:rPr lang="en-US" altLang="zh-TW" dirty="0" err="1"/>
              <a:t>Broca’s</a:t>
            </a:r>
            <a:r>
              <a:rPr lang="en-US" altLang="zh-TW" dirty="0"/>
              <a:t>, </a:t>
            </a:r>
            <a:r>
              <a:rPr lang="en-US" altLang="zh-TW" dirty="0" err="1"/>
              <a:t>Geschwind’s</a:t>
            </a:r>
            <a:r>
              <a:rPr lang="zh-TW" altLang="en-US" dirty="0"/>
              <a:t>以及</a:t>
            </a:r>
            <a:r>
              <a:rPr lang="en-US" altLang="zh-TW" dirty="0"/>
              <a:t>Wernicke’s area</a:t>
            </a:r>
            <a:r>
              <a:rPr lang="zh-TW" altLang="en-US" dirty="0"/>
              <a:t>，則有共同的基因表現型式。</a:t>
            </a:r>
          </a:p>
          <a:p>
            <a:r>
              <a:rPr lang="en-US" altLang="zh-TW" dirty="0" err="1"/>
              <a:t>perisylvian</a:t>
            </a:r>
            <a:r>
              <a:rPr lang="en-US" altLang="zh-TW" dirty="0"/>
              <a:t> area</a:t>
            </a:r>
            <a:r>
              <a:rPr lang="zh-TW" altLang="en-US" dirty="0"/>
              <a:t>雖然橫跨三個腦葉，但都與說話及語言功能相關。</a:t>
            </a:r>
          </a:p>
          <a:p>
            <a:r>
              <a:rPr lang="zh-TW" altLang="en-US" dirty="0"/>
              <a:t>令人注意的是，將來的</a:t>
            </a:r>
            <a:r>
              <a:rPr lang="en-US" altLang="zh-TW" dirty="0" err="1"/>
              <a:t>Broca’s</a:t>
            </a:r>
            <a:r>
              <a:rPr lang="en-US" altLang="zh-TW" dirty="0"/>
              <a:t> area</a:t>
            </a:r>
            <a:r>
              <a:rPr lang="zh-TW" altLang="en-US" dirty="0"/>
              <a:t>的基因表現型式與運動區的相似度超過</a:t>
            </a:r>
            <a:r>
              <a:rPr lang="en-US" altLang="zh-TW" dirty="0"/>
              <a:t>prefrontal cortex</a:t>
            </a:r>
            <a:r>
              <a:rPr lang="zh-TW" altLang="en-US" dirty="0"/>
              <a:t>。</a:t>
            </a:r>
          </a:p>
          <a:p>
            <a:r>
              <a:rPr lang="zh-TW" altLang="en-US" dirty="0"/>
              <a:t>左腦與右腦的</a:t>
            </a:r>
            <a:r>
              <a:rPr lang="en-US" altLang="zh-TW" dirty="0" err="1"/>
              <a:t>Broca’s</a:t>
            </a:r>
            <a:r>
              <a:rPr lang="en-US" altLang="zh-TW" dirty="0"/>
              <a:t> </a:t>
            </a:r>
            <a:r>
              <a:rPr lang="en-US" altLang="zh-TW" dirty="0" smtClean="0"/>
              <a:t>area</a:t>
            </a:r>
            <a:r>
              <a:rPr lang="zh-TW" altLang="en-US" dirty="0"/>
              <a:t>，其基因表現並無明顯差異，顯示人類的左右不對稱可能如前所預測的發生在更早的發育階段。</a:t>
            </a:r>
          </a:p>
          <a:p>
            <a:endParaRPr lang="zh-TW" altLang="en-US" dirty="0"/>
          </a:p>
          <a:p>
            <a:endParaRPr lang="zh-TW" altLang="en-US" dirty="0"/>
          </a:p>
        </p:txBody>
      </p:sp>
    </p:spTree>
    <p:extLst>
      <p:ext uri="{BB962C8B-B14F-4D97-AF65-F5344CB8AC3E}">
        <p14:creationId xmlns:p14="http://schemas.microsoft.com/office/powerpoint/2010/main" xmlns="" val="1390761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7200" b="1" dirty="0" smtClean="0"/>
              <a:t>學  習</a:t>
            </a:r>
            <a:endParaRPr lang="zh-TW" altLang="en-US" sz="7200" dirty="0"/>
          </a:p>
        </p:txBody>
      </p:sp>
      <p:sp>
        <p:nvSpPr>
          <p:cNvPr id="4" name="標題 1"/>
          <p:cNvSpPr>
            <a:spLocks noGrp="1"/>
          </p:cNvSpPr>
          <p:nvPr>
            <p:ph idx="1"/>
          </p:nvPr>
        </p:nvSpPr>
        <p:spPr>
          <a:xfrm>
            <a:off x="714348" y="714356"/>
            <a:ext cx="7758138" cy="5697559"/>
          </a:xfrm>
        </p:spPr>
        <p:txBody>
          <a:bodyPr>
            <a:normAutofit fontScale="90000" lnSpcReduction="10000"/>
          </a:bodyPr>
          <a:lstStyle/>
          <a:p>
            <a:pPr>
              <a:buNone/>
            </a:pPr>
            <a:r>
              <a:rPr lang="en-US" altLang="zh-TW" dirty="0" smtClean="0"/>
              <a:t/>
            </a:r>
            <a:br>
              <a:rPr lang="en-US" altLang="zh-TW" dirty="0" smtClean="0"/>
            </a:br>
            <a:r>
              <a:rPr lang="en-US" altLang="zh-TW" dirty="0"/>
              <a:t/>
            </a:r>
            <a:br>
              <a:rPr lang="en-US" altLang="zh-TW" dirty="0"/>
            </a:br>
            <a:r>
              <a:rPr lang="en-US" altLang="zh-TW" dirty="0" smtClean="0"/>
              <a:t/>
            </a:r>
            <a:br>
              <a:rPr lang="en-US" altLang="zh-TW" dirty="0" smtClean="0"/>
            </a:br>
            <a:r>
              <a:rPr lang="en-US" altLang="zh-TW" sz="4900" b="1" dirty="0" smtClean="0"/>
              <a:t>          </a:t>
            </a:r>
            <a:r>
              <a:rPr lang="en-US" altLang="zh-TW" sz="4900" b="1" dirty="0"/>
              <a:t/>
            </a:r>
            <a:br>
              <a:rPr lang="en-US" altLang="zh-TW" sz="4900" b="1" dirty="0"/>
            </a:br>
            <a:r>
              <a:rPr lang="zh-TW" altLang="en-US" sz="4900" b="1" dirty="0" smtClean="0"/>
              <a:t>                一</a:t>
            </a:r>
            <a:r>
              <a:rPr lang="zh-TW" altLang="en-US" sz="4900" b="1" dirty="0"/>
              <a:t>門</a:t>
            </a:r>
            <a:r>
              <a:rPr lang="zh-TW" altLang="en-US" sz="4900" b="1" dirty="0" smtClean="0"/>
              <a:t>結合</a:t>
            </a:r>
            <a:endParaRPr lang="en-US" altLang="zh-TW" sz="4900" b="1" dirty="0" smtClean="0"/>
          </a:p>
          <a:p>
            <a:pPr>
              <a:buNone/>
            </a:pPr>
            <a:r>
              <a:rPr lang="zh-TW" altLang="en-US" sz="4900" b="1" dirty="0" smtClean="0"/>
              <a:t> </a:t>
            </a:r>
            <a:r>
              <a:rPr lang="zh-TW" altLang="en-US" sz="4900" b="1" dirty="0" smtClean="0"/>
              <a:t>             </a:t>
            </a:r>
            <a:r>
              <a:rPr lang="zh-TW" altLang="en-US" sz="4900" b="1" dirty="0" smtClean="0"/>
              <a:t>心理學</a:t>
            </a:r>
            <a:r>
              <a:rPr lang="zh-TW" altLang="en-US" sz="4900" b="1" dirty="0"/>
              <a:t>、</a:t>
            </a:r>
            <a:r>
              <a:rPr lang="zh-TW" altLang="en-US" sz="4900" b="1" dirty="0" smtClean="0"/>
              <a:t>神經</a:t>
            </a:r>
            <a:r>
              <a:rPr lang="zh-TW" altLang="en-US" sz="4900" b="1" dirty="0" smtClean="0"/>
              <a:t>科學</a:t>
            </a:r>
            <a:endParaRPr lang="en-US" altLang="zh-TW" sz="4900" b="1" dirty="0" smtClean="0"/>
          </a:p>
          <a:p>
            <a:pPr>
              <a:buNone/>
            </a:pPr>
            <a:r>
              <a:rPr lang="zh-TW" altLang="en-US" sz="4900" b="1" dirty="0" smtClean="0"/>
              <a:t> </a:t>
            </a:r>
            <a:r>
              <a:rPr lang="zh-TW" altLang="en-US" sz="4900" b="1" dirty="0" smtClean="0"/>
              <a:t>         機器學習、</a:t>
            </a:r>
            <a:r>
              <a:rPr lang="zh-TW" altLang="en-US" sz="4900" b="1" dirty="0" smtClean="0"/>
              <a:t>教育學</a:t>
            </a:r>
            <a:endParaRPr lang="en-US" altLang="zh-TW" sz="4900" b="1" dirty="0" smtClean="0"/>
          </a:p>
          <a:p>
            <a:pPr>
              <a:buNone/>
            </a:pPr>
            <a:r>
              <a:rPr lang="zh-TW" altLang="en-US" sz="4900" b="1" dirty="0" smtClean="0"/>
              <a:t> </a:t>
            </a:r>
            <a:r>
              <a:rPr lang="zh-TW" altLang="en-US" sz="4900" b="1" dirty="0" smtClean="0"/>
              <a:t>                  </a:t>
            </a:r>
            <a:r>
              <a:rPr lang="zh-TW" altLang="en-US" sz="4900" b="1" dirty="0" smtClean="0"/>
              <a:t>的</a:t>
            </a:r>
            <a:r>
              <a:rPr lang="zh-TW" altLang="en-US" sz="4900" b="1" dirty="0"/>
              <a:t>新科學</a:t>
            </a:r>
            <a:br>
              <a:rPr lang="zh-TW" altLang="en-US" sz="4900" b="1" dirty="0"/>
            </a:br>
            <a:endParaRPr lang="zh-TW" altLang="en-US" sz="49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548680"/>
            <a:ext cx="8229600" cy="5577483"/>
          </a:xfrm>
        </p:spPr>
        <p:txBody>
          <a:bodyPr>
            <a:normAutofit fontScale="92500" lnSpcReduction="20000"/>
          </a:bodyPr>
          <a:lstStyle/>
          <a:p>
            <a:r>
              <a:rPr lang="zh-TW" altLang="en-US" dirty="0"/>
              <a:t>人類的先祖在天擇壓力之下，產生了獨特的學習（</a:t>
            </a:r>
            <a:r>
              <a:rPr lang="en-US" altLang="zh-TW" dirty="0"/>
              <a:t>learning</a:t>
            </a:r>
            <a:r>
              <a:rPr lang="zh-TW" altLang="en-US" dirty="0"/>
              <a:t>）技能，進而促成了文化的演進（</a:t>
            </a:r>
            <a:r>
              <a:rPr lang="en-US" altLang="zh-TW" dirty="0"/>
              <a:t>culture evolution</a:t>
            </a:r>
            <a:r>
              <a:rPr lang="zh-TW" altLang="en-US" dirty="0"/>
              <a:t>），奠下科學藝術與語言發展的基礎</a:t>
            </a:r>
            <a:r>
              <a:rPr lang="zh-TW" altLang="en-US" dirty="0" smtClean="0"/>
              <a:t>。</a:t>
            </a:r>
            <a:endParaRPr lang="en-US" altLang="zh-TW" dirty="0" smtClean="0"/>
          </a:p>
          <a:p>
            <a:r>
              <a:rPr lang="zh-TW" altLang="en-US" dirty="0" smtClean="0"/>
              <a:t>在</a:t>
            </a:r>
            <a:r>
              <a:rPr lang="zh-TW" altLang="en-US" dirty="0"/>
              <a:t>眾多生物中只有人類擁有促進學習的系統包括教師、學校、課程</a:t>
            </a:r>
            <a:r>
              <a:rPr lang="zh-TW" altLang="en-US" dirty="0" smtClean="0"/>
              <a:t>。</a:t>
            </a:r>
            <a:endParaRPr lang="en-US" altLang="zh-TW" dirty="0" smtClean="0"/>
          </a:p>
          <a:p>
            <a:endParaRPr lang="en-US" altLang="zh-TW" dirty="0" smtClean="0"/>
          </a:p>
          <a:p>
            <a:r>
              <a:rPr lang="zh-TW" altLang="en-US" dirty="0" smtClean="0"/>
              <a:t>人類</a:t>
            </a:r>
            <a:r>
              <a:rPr lang="zh-TW" altLang="en-US" dirty="0"/>
              <a:t>智力的來源至今還是個謎，不過藉由兒童發展（</a:t>
            </a:r>
            <a:r>
              <a:rPr lang="en-US" altLang="zh-TW" dirty="0"/>
              <a:t>child development</a:t>
            </a:r>
            <a:r>
              <a:rPr lang="zh-TW" altLang="en-US" dirty="0"/>
              <a:t>），人腦的可塑性（</a:t>
            </a:r>
            <a:r>
              <a:rPr lang="en-US" altLang="zh-TW" dirty="0"/>
              <a:t>the plasticity of human brain</a:t>
            </a:r>
            <a:r>
              <a:rPr lang="zh-TW" altLang="en-US" dirty="0"/>
              <a:t>）以及運算學習（</a:t>
            </a:r>
            <a:r>
              <a:rPr lang="en-US" altLang="zh-TW" dirty="0"/>
              <a:t>computational approach of learning</a:t>
            </a:r>
            <a:r>
              <a:rPr lang="zh-TW" altLang="en-US" dirty="0"/>
              <a:t>）的研究已經讓學習成為一門新的科學，藉此也讓我們對人類的心智更加了解。</a:t>
            </a:r>
            <a:endParaRPr lang="en-US" altLang="zh-TW" dirty="0" smtClean="0"/>
          </a:p>
          <a:p>
            <a:endParaRPr lang="zh-TW" altLang="en-US" dirty="0"/>
          </a:p>
        </p:txBody>
      </p:sp>
    </p:spTree>
    <p:extLst>
      <p:ext uri="{BB962C8B-B14F-4D97-AF65-F5344CB8AC3E}">
        <p14:creationId xmlns:p14="http://schemas.microsoft.com/office/powerpoint/2010/main" xmlns="" val="30018779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404664"/>
            <a:ext cx="8229600" cy="5750099"/>
          </a:xfrm>
        </p:spPr>
        <p:txBody>
          <a:bodyPr>
            <a:normAutofit fontScale="92500" lnSpcReduction="20000"/>
          </a:bodyPr>
          <a:lstStyle/>
          <a:p>
            <a:r>
              <a:rPr lang="zh-TW" altLang="en-US" dirty="0"/>
              <a:t>人類學習及文化演進的基礎是以一種生物學上自相矛盾的適應為基礎（</a:t>
            </a:r>
            <a:r>
              <a:rPr lang="en-US" altLang="zh-TW" dirty="0"/>
              <a:t>paradoxical adaptation</a:t>
            </a:r>
            <a:r>
              <a:rPr lang="zh-TW" altLang="en-US" dirty="0"/>
              <a:t>）：人類出生時仍未成熟（</a:t>
            </a:r>
            <a:r>
              <a:rPr lang="en-US" altLang="zh-TW" dirty="0"/>
              <a:t>We are born immature</a:t>
            </a:r>
            <a:r>
              <a:rPr lang="zh-TW" altLang="en-US" dirty="0" smtClean="0"/>
              <a:t>）。</a:t>
            </a:r>
            <a:endParaRPr lang="en-US" altLang="zh-TW" dirty="0" smtClean="0"/>
          </a:p>
          <a:p>
            <a:endParaRPr lang="en-US" altLang="zh-TW" dirty="0" smtClean="0"/>
          </a:p>
          <a:p>
            <a:r>
              <a:rPr lang="zh-TW" altLang="en-US" dirty="0" smtClean="0"/>
              <a:t>初</a:t>
            </a:r>
            <a:r>
              <a:rPr lang="zh-TW" altLang="en-US" dirty="0"/>
              <a:t>生的嬰兒不能說話、走路、使用工具、了解他人，這種未成熟需要嬰兒本身及成人付出極大的代價：嬰兒腦部消耗</a:t>
            </a:r>
            <a:r>
              <a:rPr lang="en-US" altLang="zh-TW" dirty="0"/>
              <a:t>60%</a:t>
            </a:r>
            <a:r>
              <a:rPr lang="zh-TW" altLang="en-US" dirty="0"/>
              <a:t>的能量而成人則必須長期照顧自己的嬰兒</a:t>
            </a:r>
            <a:r>
              <a:rPr lang="zh-TW" altLang="en-US" dirty="0" smtClean="0"/>
              <a:t>。</a:t>
            </a:r>
            <a:endParaRPr lang="en-US" altLang="zh-TW" dirty="0" smtClean="0"/>
          </a:p>
          <a:p>
            <a:endParaRPr lang="en-US" altLang="zh-TW" dirty="0" smtClean="0"/>
          </a:p>
          <a:p>
            <a:r>
              <a:rPr lang="zh-TW" altLang="en-US" dirty="0" smtClean="0"/>
              <a:t>在</a:t>
            </a:r>
            <a:r>
              <a:rPr lang="zh-TW" altLang="en-US" dirty="0"/>
              <a:t>嬰兒的腦子裏，無數的神經元細胞忙著建立數以千億計的連結，腦子持續成長直到青春期才達到成人的</a:t>
            </a:r>
            <a:r>
              <a:rPr lang="zh-TW" altLang="en-US" dirty="0" smtClean="0"/>
              <a:t>大小</a:t>
            </a:r>
            <a:endParaRPr lang="en-US" altLang="zh-TW" dirty="0" smtClean="0"/>
          </a:p>
          <a:p>
            <a:pPr marL="0" indent="0">
              <a:buNone/>
            </a:pPr>
            <a:endParaRPr lang="zh-TW" altLang="en-US" dirty="0"/>
          </a:p>
        </p:txBody>
      </p:sp>
    </p:spTree>
    <p:extLst>
      <p:ext uri="{BB962C8B-B14F-4D97-AF65-F5344CB8AC3E}">
        <p14:creationId xmlns:p14="http://schemas.microsoft.com/office/powerpoint/2010/main" xmlns="" val="1579930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457200" y="476672"/>
            <a:ext cx="8229600" cy="5649491"/>
          </a:xfrm>
        </p:spPr>
        <p:txBody>
          <a:bodyPr>
            <a:normAutofit fontScale="92500"/>
          </a:bodyPr>
          <a:lstStyle/>
          <a:p>
            <a:r>
              <a:rPr lang="zh-TW" altLang="en-US" dirty="0"/>
              <a:t>腦皮質的發育有其敏感期（</a:t>
            </a:r>
            <a:r>
              <a:rPr lang="en-US" altLang="zh-TW" dirty="0"/>
              <a:t>sensitive period</a:t>
            </a:r>
            <a:r>
              <a:rPr lang="zh-TW" altLang="en-US" dirty="0"/>
              <a:t>），在此期間神經元之間的連結更有可塑性（</a:t>
            </a:r>
            <a:r>
              <a:rPr lang="en-US" altLang="zh-TW" dirty="0"/>
              <a:t>plasticity</a:t>
            </a:r>
            <a:r>
              <a:rPr lang="zh-TW" altLang="en-US" dirty="0"/>
              <a:t>）也更容易受到環境的影響</a:t>
            </a:r>
            <a:r>
              <a:rPr lang="zh-TW" altLang="en-US" dirty="0" smtClean="0"/>
              <a:t>。</a:t>
            </a:r>
            <a:endParaRPr lang="en-US" altLang="zh-TW" dirty="0" smtClean="0"/>
          </a:p>
          <a:p>
            <a:r>
              <a:rPr lang="zh-TW" altLang="en-US" dirty="0" smtClean="0"/>
              <a:t>感覺</a:t>
            </a:r>
            <a:r>
              <a:rPr lang="zh-TW" altLang="en-US" dirty="0"/>
              <a:t>處理（</a:t>
            </a:r>
            <a:r>
              <a:rPr lang="en-US" altLang="zh-TW" dirty="0"/>
              <a:t>sensory processing</a:t>
            </a:r>
            <a:r>
              <a:rPr lang="zh-TW" altLang="en-US" dirty="0"/>
              <a:t>）在發育早期即告成熟，高等的皮質功能則較晚成熟，至於（</a:t>
            </a:r>
            <a:r>
              <a:rPr lang="en-US" altLang="zh-TW" dirty="0"/>
              <a:t>prefrontal cortex</a:t>
            </a:r>
            <a:r>
              <a:rPr lang="zh-TW" altLang="en-US" dirty="0"/>
              <a:t>）則要到成年期早期才會成熟。</a:t>
            </a:r>
          </a:p>
          <a:p>
            <a:endParaRPr lang="zh-TW" altLang="en-US" dirty="0"/>
          </a:p>
          <a:p>
            <a:r>
              <a:rPr lang="zh-TW" altLang="en-US" dirty="0"/>
              <a:t>人腦出生時的未成熟雖要付出代價，但却極具價值，因為此種未成熟讓早期的經驗可以影響發育中的神經迴路連結而有利於往後的學習。</a:t>
            </a:r>
          </a:p>
          <a:p>
            <a:endParaRPr lang="zh-TW" altLang="en-US" dirty="0"/>
          </a:p>
          <a:p>
            <a:endParaRPr lang="zh-TW" altLang="en-US" dirty="0"/>
          </a:p>
        </p:txBody>
      </p:sp>
    </p:spTree>
    <p:extLst>
      <p:ext uri="{BB962C8B-B14F-4D97-AF65-F5344CB8AC3E}">
        <p14:creationId xmlns:p14="http://schemas.microsoft.com/office/powerpoint/2010/main" xmlns="" val="1344992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人腦新皮質的演化</a:t>
            </a:r>
            <a:endParaRPr lang="zh-TW" altLang="en-US" dirty="0"/>
          </a:p>
        </p:txBody>
      </p:sp>
      <p:sp>
        <p:nvSpPr>
          <p:cNvPr id="3" name="內容版面配置區 2"/>
          <p:cNvSpPr>
            <a:spLocks noGrp="1"/>
          </p:cNvSpPr>
          <p:nvPr>
            <p:ph idx="1"/>
          </p:nvPr>
        </p:nvSpPr>
        <p:spPr/>
        <p:txBody>
          <a:bodyPr/>
          <a:lstStyle/>
          <a:p>
            <a:r>
              <a:rPr lang="zh-TW" altLang="en-US" dirty="0" smtClean="0"/>
              <a:t>人類的新皮質（</a:t>
            </a:r>
            <a:r>
              <a:rPr lang="en-US" altLang="zh-TW" dirty="0" err="1" smtClean="0"/>
              <a:t>neocortex</a:t>
            </a:r>
            <a:r>
              <a:rPr lang="zh-TW" altLang="en-US" dirty="0" smtClean="0"/>
              <a:t>）是人類心智所在，也是演化的最高產物</a:t>
            </a:r>
            <a:endParaRPr lang="en-US" altLang="zh-TW" dirty="0" smtClean="0"/>
          </a:p>
          <a:p>
            <a:r>
              <a:rPr lang="zh-TW" altLang="en-US" dirty="0" smtClean="0"/>
              <a:t>新皮質的演化雖然可以上溯到石炭紀的爬蟲類，但典型的新皮質具有層狀構造，其神經元呈柱狀</a:t>
            </a:r>
            <a:r>
              <a:rPr lang="zh-TW" altLang="en-US" dirty="0"/>
              <a:t>排列，却</a:t>
            </a:r>
            <a:r>
              <a:rPr lang="zh-TW" altLang="en-US" dirty="0" smtClean="0"/>
              <a:t>是在三疊紀（</a:t>
            </a:r>
            <a:r>
              <a:rPr lang="en-US" altLang="zh-TW" dirty="0" smtClean="0"/>
              <a:t>Triassic period</a:t>
            </a:r>
            <a:r>
              <a:rPr lang="zh-TW" altLang="en-US" dirty="0" smtClean="0"/>
              <a:t>）及侏儸紀之間發生的小型哺乳類才正式出現。</a:t>
            </a:r>
            <a:endParaRPr lang="zh-TW" altLang="en-US" dirty="0"/>
          </a:p>
        </p:txBody>
      </p:sp>
    </p:spTree>
    <p:extLst>
      <p:ext uri="{BB962C8B-B14F-4D97-AF65-F5344CB8AC3E}">
        <p14:creationId xmlns:p14="http://schemas.microsoft.com/office/powerpoint/2010/main" xmlns="" val="2522572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人類的學習有以下三個特色：</a:t>
            </a:r>
          </a:p>
        </p:txBody>
      </p:sp>
      <p:sp>
        <p:nvSpPr>
          <p:cNvPr id="3" name="內容版面配置區 2"/>
          <p:cNvSpPr>
            <a:spLocks noGrp="1"/>
          </p:cNvSpPr>
          <p:nvPr>
            <p:ph idx="1"/>
          </p:nvPr>
        </p:nvSpPr>
        <p:spPr/>
        <p:txBody>
          <a:bodyPr/>
          <a:lstStyle/>
          <a:p>
            <a:r>
              <a:rPr lang="zh-TW" altLang="en-US" b="1" dirty="0">
                <a:solidFill>
                  <a:schemeClr val="accent1"/>
                </a:solidFill>
              </a:rPr>
              <a:t>學習是運算（</a:t>
            </a:r>
            <a:r>
              <a:rPr lang="en-US" altLang="zh-TW" b="1" dirty="0">
                <a:solidFill>
                  <a:schemeClr val="accent1"/>
                </a:solidFill>
              </a:rPr>
              <a:t>Learning is computational</a:t>
            </a:r>
            <a:r>
              <a:rPr lang="zh-TW" altLang="en-US" b="1" dirty="0" smtClean="0">
                <a:solidFill>
                  <a:schemeClr val="accent1"/>
                </a:solidFill>
              </a:rPr>
              <a:t>）</a:t>
            </a:r>
            <a:endParaRPr lang="en-US" altLang="zh-TW" b="1" dirty="0" smtClean="0">
              <a:solidFill>
                <a:schemeClr val="accent1"/>
              </a:solidFill>
            </a:endParaRPr>
          </a:p>
          <a:p>
            <a:endParaRPr lang="en-US" altLang="zh-TW" b="1" dirty="0">
              <a:solidFill>
                <a:schemeClr val="accent1"/>
              </a:solidFill>
            </a:endParaRPr>
          </a:p>
          <a:p>
            <a:r>
              <a:rPr lang="en-US" altLang="zh-TW" b="1" dirty="0">
                <a:solidFill>
                  <a:schemeClr val="accent1"/>
                </a:solidFill>
              </a:rPr>
              <a:t>.</a:t>
            </a:r>
            <a:r>
              <a:rPr lang="zh-TW" altLang="en-US" b="1" dirty="0">
                <a:solidFill>
                  <a:schemeClr val="accent1"/>
                </a:solidFill>
              </a:rPr>
              <a:t>學習是社會性的（</a:t>
            </a:r>
            <a:r>
              <a:rPr lang="en-US" altLang="zh-TW" b="1" dirty="0">
                <a:solidFill>
                  <a:schemeClr val="accent1"/>
                </a:solidFill>
              </a:rPr>
              <a:t>Learning is social</a:t>
            </a:r>
            <a:r>
              <a:rPr lang="zh-TW" altLang="en-US" b="1" dirty="0" smtClean="0">
                <a:solidFill>
                  <a:schemeClr val="accent1"/>
                </a:solidFill>
              </a:rPr>
              <a:t>）</a:t>
            </a:r>
            <a:endParaRPr lang="en-US" altLang="zh-TW" b="1" dirty="0" smtClean="0">
              <a:solidFill>
                <a:schemeClr val="accent1"/>
              </a:solidFill>
            </a:endParaRPr>
          </a:p>
          <a:p>
            <a:endParaRPr lang="en-US" altLang="zh-TW" dirty="0">
              <a:solidFill>
                <a:schemeClr val="accent1"/>
              </a:solidFill>
            </a:endParaRPr>
          </a:p>
          <a:p>
            <a:r>
              <a:rPr lang="zh-TW" altLang="en-US" b="1" dirty="0">
                <a:solidFill>
                  <a:schemeClr val="accent1"/>
                </a:solidFill>
              </a:rPr>
              <a:t>學習是由連結感覺與動作的腦迴路來支持（</a:t>
            </a:r>
            <a:r>
              <a:rPr lang="en-US" altLang="zh-TW" b="1" dirty="0">
                <a:solidFill>
                  <a:schemeClr val="accent1"/>
                </a:solidFill>
              </a:rPr>
              <a:t>Learning is supported by brain circuits linking perception and action</a:t>
            </a:r>
            <a:r>
              <a:rPr lang="zh-TW" altLang="en-US" b="1" dirty="0">
                <a:solidFill>
                  <a:schemeClr val="accent1"/>
                </a:solidFill>
              </a:rPr>
              <a:t>）</a:t>
            </a:r>
          </a:p>
        </p:txBody>
      </p:sp>
    </p:spTree>
    <p:extLst>
      <p:ext uri="{BB962C8B-B14F-4D97-AF65-F5344CB8AC3E}">
        <p14:creationId xmlns:p14="http://schemas.microsoft.com/office/powerpoint/2010/main" xmlns="" val="179957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
            </a:r>
            <a:br>
              <a:rPr lang="en-US" altLang="zh-TW" dirty="0" smtClean="0"/>
            </a:br>
            <a:r>
              <a:rPr lang="en-US" altLang="zh-TW" dirty="0"/>
              <a:t/>
            </a:r>
            <a:br>
              <a:rPr lang="en-US" altLang="zh-TW" dirty="0"/>
            </a:br>
            <a:r>
              <a:rPr lang="zh-TW" altLang="en-US" b="1" dirty="0" smtClean="0">
                <a:solidFill>
                  <a:schemeClr val="accent1"/>
                </a:solidFill>
              </a:rPr>
              <a:t>學習</a:t>
            </a:r>
            <a:r>
              <a:rPr lang="zh-TW" altLang="en-US" b="1" dirty="0">
                <a:solidFill>
                  <a:schemeClr val="accent1"/>
                </a:solidFill>
              </a:rPr>
              <a:t>是</a:t>
            </a:r>
            <a:r>
              <a:rPr lang="zh-TW" altLang="en-US" b="1" dirty="0" smtClean="0">
                <a:solidFill>
                  <a:schemeClr val="accent1"/>
                </a:solidFill>
              </a:rPr>
              <a:t>運算</a:t>
            </a:r>
            <a:r>
              <a:rPr lang="en-US" altLang="zh-TW" b="1" dirty="0" smtClean="0">
                <a:solidFill>
                  <a:schemeClr val="accent1"/>
                </a:solidFill>
              </a:rPr>
              <a:t/>
            </a:r>
            <a:br>
              <a:rPr lang="en-US" altLang="zh-TW" b="1" dirty="0" smtClean="0">
                <a:solidFill>
                  <a:schemeClr val="accent1"/>
                </a:solidFill>
              </a:rPr>
            </a:br>
            <a:r>
              <a:rPr lang="zh-TW" altLang="en-US" b="1" dirty="0" smtClean="0">
                <a:solidFill>
                  <a:schemeClr val="accent1"/>
                </a:solidFill>
              </a:rPr>
              <a:t>（</a:t>
            </a:r>
            <a:r>
              <a:rPr lang="en-US" altLang="zh-TW" b="1" dirty="0">
                <a:solidFill>
                  <a:schemeClr val="accent1"/>
                </a:solidFill>
              </a:rPr>
              <a:t>Learning is computational</a:t>
            </a:r>
            <a:r>
              <a:rPr lang="zh-TW" altLang="en-US" dirty="0">
                <a:solidFill>
                  <a:schemeClr val="accent1"/>
                </a:solidFill>
              </a:rPr>
              <a:t>）</a:t>
            </a:r>
            <a:br>
              <a:rPr lang="zh-TW" altLang="en-US" dirty="0">
                <a:solidFill>
                  <a:schemeClr val="accent1"/>
                </a:solidFill>
              </a:rPr>
            </a:br>
            <a:r>
              <a:rPr lang="zh-TW" altLang="en-US" dirty="0"/>
              <a:t/>
            </a:r>
            <a:br>
              <a:rPr lang="zh-TW" altLang="en-US" dirty="0"/>
            </a:br>
            <a:endParaRPr lang="zh-TW" altLang="en-US" dirty="0"/>
          </a:p>
        </p:txBody>
      </p:sp>
      <p:sp>
        <p:nvSpPr>
          <p:cNvPr id="3" name="內容版面配置區 2"/>
          <p:cNvSpPr>
            <a:spLocks noGrp="1"/>
          </p:cNvSpPr>
          <p:nvPr>
            <p:ph idx="1"/>
          </p:nvPr>
        </p:nvSpPr>
        <p:spPr/>
        <p:txBody>
          <a:bodyPr>
            <a:normAutofit fontScale="85000" lnSpcReduction="10000"/>
          </a:bodyPr>
          <a:lstStyle/>
          <a:p>
            <a:r>
              <a:rPr lang="zh-TW" altLang="en-US" dirty="0"/>
              <a:t>發展心理學與機器學習的研究顯示：嬰兒與幼兒擁有強而有力的運算技巧，使他們能自動地由自己所經驗的統計形式，去建構環境的結構模式</a:t>
            </a:r>
            <a:r>
              <a:rPr lang="zh-TW" altLang="en-US" dirty="0" smtClean="0"/>
              <a:t>。</a:t>
            </a:r>
            <a:endParaRPr lang="en-US" altLang="zh-TW" dirty="0" smtClean="0"/>
          </a:p>
          <a:p>
            <a:r>
              <a:rPr lang="zh-TW" altLang="en-US" dirty="0" smtClean="0"/>
              <a:t>嬰兒</a:t>
            </a:r>
            <a:r>
              <a:rPr lang="zh-TW" altLang="en-US" dirty="0"/>
              <a:t>運用由經驗取得的統計形式來學習語言與因果關係（</a:t>
            </a:r>
            <a:r>
              <a:rPr lang="en-US" altLang="zh-TW" dirty="0"/>
              <a:t>causation</a:t>
            </a:r>
            <a:r>
              <a:rPr lang="zh-TW" altLang="en-US" dirty="0" smtClean="0"/>
              <a:t>）。</a:t>
            </a:r>
            <a:endParaRPr lang="en-US" altLang="zh-TW" dirty="0" smtClean="0"/>
          </a:p>
          <a:p>
            <a:r>
              <a:rPr lang="zh-TW" altLang="en-US" dirty="0" smtClean="0"/>
              <a:t>在</a:t>
            </a:r>
            <a:r>
              <a:rPr lang="zh-TW" altLang="en-US" dirty="0"/>
              <a:t>三歲以前兒童使用頻率分佈（</a:t>
            </a:r>
            <a:r>
              <a:rPr lang="en-US" altLang="zh-TW" dirty="0"/>
              <a:t>frequency distribution</a:t>
            </a:r>
            <a:r>
              <a:rPr lang="zh-TW" altLang="en-US" dirty="0"/>
              <a:t>）來學習母語中那一種發音單位可以區別字眼而且利用音節之間的</a:t>
            </a:r>
            <a:r>
              <a:rPr lang="en-US" altLang="zh-TW" dirty="0"/>
              <a:t>transitional probability</a:t>
            </a:r>
            <a:r>
              <a:rPr lang="zh-TW" altLang="en-US" dirty="0"/>
              <a:t>來區別字眼</a:t>
            </a:r>
            <a:r>
              <a:rPr lang="zh-TW" altLang="en-US" dirty="0" smtClean="0"/>
              <a:t>。</a:t>
            </a:r>
            <a:endParaRPr lang="en-US" altLang="zh-TW" dirty="0" smtClean="0"/>
          </a:p>
          <a:p>
            <a:r>
              <a:rPr lang="zh-TW" altLang="en-US" dirty="0" smtClean="0"/>
              <a:t>嬰兒</a:t>
            </a:r>
            <a:r>
              <a:rPr lang="zh-TW" altLang="en-US" dirty="0"/>
              <a:t>更使用共變（</a:t>
            </a:r>
            <a:r>
              <a:rPr lang="en-US" altLang="zh-TW" dirty="0" err="1"/>
              <a:t>covariation</a:t>
            </a:r>
            <a:r>
              <a:rPr lang="zh-TW" altLang="en-US" dirty="0"/>
              <a:t>）來推測現實世界中的因果關係。</a:t>
            </a:r>
          </a:p>
        </p:txBody>
      </p:sp>
    </p:spTree>
    <p:extLst>
      <p:ext uri="{BB962C8B-B14F-4D97-AF65-F5344CB8AC3E}">
        <p14:creationId xmlns:p14="http://schemas.microsoft.com/office/powerpoint/2010/main" xmlns="" val="3866448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
            </a:r>
            <a:br>
              <a:rPr lang="en-US" altLang="zh-TW" dirty="0" smtClean="0"/>
            </a:br>
            <a:r>
              <a:rPr lang="zh-TW" altLang="en-US" b="1" dirty="0" smtClean="0">
                <a:solidFill>
                  <a:schemeClr val="accent1"/>
                </a:solidFill>
              </a:rPr>
              <a:t>學習</a:t>
            </a:r>
            <a:r>
              <a:rPr lang="zh-TW" altLang="en-US" b="1" dirty="0">
                <a:solidFill>
                  <a:schemeClr val="accent1"/>
                </a:solidFill>
              </a:rPr>
              <a:t>是運算</a:t>
            </a:r>
            <a:br>
              <a:rPr lang="zh-TW" altLang="en-US" b="1" dirty="0">
                <a:solidFill>
                  <a:schemeClr val="accent1"/>
                </a:solidFill>
              </a:rPr>
            </a:br>
            <a:r>
              <a:rPr lang="zh-TW" altLang="en-US" b="1" dirty="0">
                <a:solidFill>
                  <a:schemeClr val="accent1"/>
                </a:solidFill>
              </a:rPr>
              <a:t>（</a:t>
            </a:r>
            <a:r>
              <a:rPr lang="en-US" altLang="zh-TW" b="1" dirty="0">
                <a:solidFill>
                  <a:schemeClr val="accent1"/>
                </a:solidFill>
              </a:rPr>
              <a:t>Learning is computational</a:t>
            </a:r>
            <a:r>
              <a:rPr lang="zh-TW" altLang="en-US" b="1" dirty="0">
                <a:solidFill>
                  <a:schemeClr val="accent1"/>
                </a:solidFill>
              </a:rPr>
              <a:t>）</a:t>
            </a:r>
            <a:br>
              <a:rPr lang="zh-TW" altLang="en-US" b="1" dirty="0">
                <a:solidFill>
                  <a:schemeClr val="accent1"/>
                </a:solidFill>
              </a:rPr>
            </a:br>
            <a:endParaRPr lang="zh-TW" altLang="en-US" b="1" dirty="0">
              <a:solidFill>
                <a:schemeClr val="accent1"/>
              </a:solidFill>
            </a:endParaRPr>
          </a:p>
        </p:txBody>
      </p:sp>
      <p:sp>
        <p:nvSpPr>
          <p:cNvPr id="3" name="內容版面配置區 2"/>
          <p:cNvSpPr>
            <a:spLocks noGrp="1"/>
          </p:cNvSpPr>
          <p:nvPr>
            <p:ph idx="1"/>
          </p:nvPr>
        </p:nvSpPr>
        <p:spPr/>
        <p:txBody>
          <a:bodyPr>
            <a:normAutofit fontScale="92500" lnSpcReduction="10000"/>
          </a:bodyPr>
          <a:lstStyle/>
          <a:p>
            <a:r>
              <a:rPr lang="zh-TW" altLang="en-US" dirty="0"/>
              <a:t>人世間的統計規則性（</a:t>
            </a:r>
            <a:r>
              <a:rPr lang="en-US" altLang="zh-TW" dirty="0"/>
              <a:t>statistical regularity</a:t>
            </a:r>
            <a:r>
              <a:rPr lang="zh-TW" altLang="en-US" dirty="0"/>
              <a:t>）及共變（</a:t>
            </a:r>
            <a:r>
              <a:rPr lang="en-US" altLang="zh-TW" dirty="0" err="1"/>
              <a:t>covariation</a:t>
            </a:r>
            <a:r>
              <a:rPr lang="zh-TW" altLang="en-US" dirty="0"/>
              <a:t>）提供嬰幼兒了前所未知的資訊</a:t>
            </a:r>
            <a:r>
              <a:rPr lang="zh-TW" altLang="en-US" dirty="0" smtClean="0"/>
              <a:t>。</a:t>
            </a:r>
            <a:endParaRPr lang="en-US" altLang="zh-TW" dirty="0" smtClean="0"/>
          </a:p>
          <a:p>
            <a:r>
              <a:rPr lang="zh-TW" altLang="en-US" dirty="0" smtClean="0"/>
              <a:t>嬰幼兒</a:t>
            </a:r>
            <a:r>
              <a:rPr lang="zh-TW" altLang="en-US" dirty="0"/>
              <a:t>的學習是隱藏性的（</a:t>
            </a:r>
            <a:r>
              <a:rPr lang="en-US" altLang="zh-TW" dirty="0"/>
              <a:t>implicit</a:t>
            </a:r>
            <a:r>
              <a:rPr lang="zh-TW" altLang="en-US" dirty="0"/>
              <a:t>），不需父母的訓練而且早在他能做任何動作或說第一句話之前即已開始此種隱性學習</a:t>
            </a:r>
            <a:r>
              <a:rPr lang="zh-TW" altLang="en-US" dirty="0" smtClean="0"/>
              <a:t>。</a:t>
            </a:r>
            <a:endParaRPr lang="en-US" altLang="zh-TW" dirty="0" smtClean="0"/>
          </a:p>
          <a:p>
            <a:r>
              <a:rPr lang="zh-TW" altLang="en-US" dirty="0" smtClean="0"/>
              <a:t>經由</a:t>
            </a:r>
            <a:r>
              <a:rPr lang="zh-TW" altLang="en-US" dirty="0"/>
              <a:t>依賴機率輸入（</a:t>
            </a:r>
            <a:r>
              <a:rPr lang="en-US" altLang="zh-TW" dirty="0" err="1"/>
              <a:t>probalitistic</a:t>
            </a:r>
            <a:r>
              <a:rPr lang="en-US" altLang="zh-TW" dirty="0"/>
              <a:t> input</a:t>
            </a:r>
            <a:r>
              <a:rPr lang="zh-TW" altLang="en-US" dirty="0"/>
              <a:t>）學習提供了</a:t>
            </a:r>
            <a:r>
              <a:rPr lang="en-US" altLang="zh-TW" dirty="0"/>
              <a:t>Skinnerian reinforcement learning</a:t>
            </a:r>
            <a:r>
              <a:rPr lang="zh-TW" altLang="en-US" dirty="0"/>
              <a:t>及</a:t>
            </a:r>
            <a:r>
              <a:rPr lang="en-US" altLang="zh-TW" dirty="0" err="1"/>
              <a:t>Chomskian</a:t>
            </a:r>
            <a:r>
              <a:rPr lang="en-US" altLang="zh-TW" dirty="0"/>
              <a:t> nativist account</a:t>
            </a:r>
            <a:r>
              <a:rPr lang="zh-TW" altLang="en-US" dirty="0"/>
              <a:t>之外的另一種學習理論。</a:t>
            </a:r>
          </a:p>
          <a:p>
            <a:endParaRPr lang="zh-TW" altLang="en-US" dirty="0"/>
          </a:p>
          <a:p>
            <a:endParaRPr lang="zh-TW" altLang="en-US" dirty="0"/>
          </a:p>
        </p:txBody>
      </p:sp>
    </p:spTree>
    <p:extLst>
      <p:ext uri="{BB962C8B-B14F-4D97-AF65-F5344CB8AC3E}">
        <p14:creationId xmlns:p14="http://schemas.microsoft.com/office/powerpoint/2010/main" xmlns="" val="1543570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b="1" dirty="0" smtClean="0">
                <a:solidFill>
                  <a:schemeClr val="accent1"/>
                </a:solidFill>
              </a:rPr>
              <a:t>.     </a:t>
            </a:r>
            <a:r>
              <a:rPr lang="zh-TW" altLang="en-US" b="1" dirty="0" smtClean="0">
                <a:solidFill>
                  <a:schemeClr val="accent1"/>
                </a:solidFill>
              </a:rPr>
              <a:t>學習</a:t>
            </a:r>
            <a:r>
              <a:rPr lang="zh-TW" altLang="en-US" b="1" dirty="0">
                <a:solidFill>
                  <a:schemeClr val="accent1"/>
                </a:solidFill>
              </a:rPr>
              <a:t>是社會性</a:t>
            </a:r>
            <a:r>
              <a:rPr lang="zh-TW" altLang="en-US" b="1" dirty="0" smtClean="0">
                <a:solidFill>
                  <a:schemeClr val="accent1"/>
                </a:solidFill>
              </a:rPr>
              <a:t>的</a:t>
            </a:r>
            <a:r>
              <a:rPr lang="en-US" altLang="zh-TW" b="1" dirty="0" smtClean="0">
                <a:solidFill>
                  <a:schemeClr val="accent1"/>
                </a:solidFill>
              </a:rPr>
              <a:t/>
            </a:r>
            <a:br>
              <a:rPr lang="en-US" altLang="zh-TW" b="1" dirty="0" smtClean="0">
                <a:solidFill>
                  <a:schemeClr val="accent1"/>
                </a:solidFill>
              </a:rPr>
            </a:br>
            <a:r>
              <a:rPr lang="en-US" altLang="zh-TW" b="1" dirty="0" smtClean="0">
                <a:solidFill>
                  <a:schemeClr val="accent1"/>
                </a:solidFill>
              </a:rPr>
              <a:t>    </a:t>
            </a:r>
            <a:r>
              <a:rPr lang="zh-TW" altLang="en-US" b="1" dirty="0" smtClean="0">
                <a:solidFill>
                  <a:schemeClr val="accent1"/>
                </a:solidFill>
              </a:rPr>
              <a:t>（</a:t>
            </a:r>
            <a:r>
              <a:rPr lang="en-US" altLang="zh-TW" b="1" dirty="0">
                <a:solidFill>
                  <a:schemeClr val="accent1"/>
                </a:solidFill>
              </a:rPr>
              <a:t>Learning is social</a:t>
            </a:r>
            <a:r>
              <a:rPr lang="zh-TW" altLang="en-US" b="1" dirty="0">
                <a:solidFill>
                  <a:schemeClr val="accent1"/>
                </a:solidFill>
              </a:rPr>
              <a:t>）</a:t>
            </a:r>
          </a:p>
        </p:txBody>
      </p:sp>
      <p:sp>
        <p:nvSpPr>
          <p:cNvPr id="3" name="內容版面配置區 2"/>
          <p:cNvSpPr>
            <a:spLocks noGrp="1"/>
          </p:cNvSpPr>
          <p:nvPr>
            <p:ph idx="1"/>
          </p:nvPr>
        </p:nvSpPr>
        <p:spPr>
          <a:xfrm>
            <a:off x="457200" y="1600200"/>
            <a:ext cx="8229600" cy="4925144"/>
          </a:xfrm>
        </p:spPr>
        <p:txBody>
          <a:bodyPr>
            <a:normAutofit/>
          </a:bodyPr>
          <a:lstStyle/>
          <a:p>
            <a:r>
              <a:rPr lang="zh-TW" altLang="en-US" dirty="0"/>
              <a:t>兒童的腦子並不會漫無目的地運算，社會線索（</a:t>
            </a:r>
            <a:r>
              <a:rPr lang="en-US" altLang="zh-TW" dirty="0"/>
              <a:t>social cues</a:t>
            </a:r>
            <a:r>
              <a:rPr lang="zh-TW" altLang="en-US" dirty="0"/>
              <a:t>）會引導兒童學習的時間與內容</a:t>
            </a:r>
            <a:r>
              <a:rPr lang="zh-TW" altLang="en-US" dirty="0" smtClean="0"/>
              <a:t>。</a:t>
            </a:r>
            <a:endParaRPr lang="en-US" altLang="zh-TW" dirty="0" smtClean="0"/>
          </a:p>
          <a:p>
            <a:r>
              <a:rPr lang="zh-TW" altLang="en-US" dirty="0" smtClean="0"/>
              <a:t>每</a:t>
            </a:r>
            <a:r>
              <a:rPr lang="zh-TW" altLang="en-US" dirty="0"/>
              <a:t>個小嬰兒都有與他人親近的天性並且有意願去複製他們看到他人在做的行為</a:t>
            </a:r>
            <a:r>
              <a:rPr lang="zh-TW" altLang="en-US" dirty="0" smtClean="0"/>
              <a:t>。</a:t>
            </a:r>
            <a:endParaRPr lang="en-US" altLang="zh-TW" dirty="0" smtClean="0"/>
          </a:p>
          <a:p>
            <a:r>
              <a:rPr lang="zh-TW" altLang="en-US" dirty="0" smtClean="0"/>
              <a:t>他們</a:t>
            </a:r>
            <a:r>
              <a:rPr lang="zh-TW" altLang="en-US" dirty="0"/>
              <a:t>對一個人所產生的動作比一個非人的裝置所產生的動作更有興趣去學習及再現</a:t>
            </a:r>
            <a:r>
              <a:rPr lang="zh-TW" altLang="en-US" dirty="0" smtClean="0"/>
              <a:t>。</a:t>
            </a:r>
            <a:endParaRPr lang="zh-TW" altLang="en-US" dirty="0"/>
          </a:p>
        </p:txBody>
      </p:sp>
    </p:spTree>
    <p:extLst>
      <p:ext uri="{BB962C8B-B14F-4D97-AF65-F5344CB8AC3E}">
        <p14:creationId xmlns:p14="http://schemas.microsoft.com/office/powerpoint/2010/main" xmlns="" val="1098491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2214554"/>
            <a:ext cx="8229600" cy="3911609"/>
          </a:xfrm>
        </p:spPr>
        <p:txBody>
          <a:bodyPr/>
          <a:lstStyle/>
          <a:p>
            <a:r>
              <a:rPr lang="zh-TW" altLang="en-US" dirty="0"/>
              <a:t>機器學習的研究顯示：有系統地增加一個機器人的類社會行為（</a:t>
            </a:r>
            <a:r>
              <a:rPr lang="en-US" altLang="zh-TW" dirty="0"/>
              <a:t>social-like behaviors</a:t>
            </a:r>
            <a:r>
              <a:rPr lang="zh-TW" altLang="en-US" dirty="0"/>
              <a:t>）以及關連性反應（</a:t>
            </a:r>
            <a:r>
              <a:rPr lang="en-US" altLang="zh-TW" dirty="0"/>
              <a:t>contingent </a:t>
            </a:r>
            <a:r>
              <a:rPr lang="en-US" altLang="zh-TW" dirty="0" err="1"/>
              <a:t>responsivity</a:t>
            </a:r>
            <a:r>
              <a:rPr lang="zh-TW" altLang="en-US" dirty="0"/>
              <a:t>）可以提升幼兒與之互動與學習的意願。</a:t>
            </a:r>
          </a:p>
          <a:p>
            <a:endParaRPr lang="zh-TW" altLang="en-US" dirty="0"/>
          </a:p>
        </p:txBody>
      </p:sp>
    </p:spTree>
    <p:extLst>
      <p:ext uri="{BB962C8B-B14F-4D97-AF65-F5344CB8AC3E}">
        <p14:creationId xmlns:p14="http://schemas.microsoft.com/office/powerpoint/2010/main" xmlns="" val="15716421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b="1" dirty="0" smtClean="0">
                <a:solidFill>
                  <a:schemeClr val="accent1"/>
                </a:solidFill>
              </a:rPr>
              <a:t>.</a:t>
            </a:r>
            <a:r>
              <a:rPr lang="zh-TW" altLang="en-US" b="1" dirty="0" smtClean="0">
                <a:solidFill>
                  <a:schemeClr val="accent1"/>
                </a:solidFill>
              </a:rPr>
              <a:t>學習</a:t>
            </a:r>
            <a:r>
              <a:rPr lang="zh-TW" altLang="en-US" b="1" dirty="0">
                <a:solidFill>
                  <a:schemeClr val="accent1"/>
                </a:solidFill>
              </a:rPr>
              <a:t>是社會性的</a:t>
            </a:r>
            <a:br>
              <a:rPr lang="zh-TW" altLang="en-US" b="1" dirty="0">
                <a:solidFill>
                  <a:schemeClr val="accent1"/>
                </a:solidFill>
              </a:rPr>
            </a:br>
            <a:r>
              <a:rPr lang="zh-TW" altLang="en-US" b="1" dirty="0">
                <a:solidFill>
                  <a:schemeClr val="accent1"/>
                </a:solidFill>
              </a:rPr>
              <a:t>（</a:t>
            </a:r>
            <a:r>
              <a:rPr lang="en-US" altLang="zh-TW" b="1" dirty="0">
                <a:solidFill>
                  <a:schemeClr val="accent1"/>
                </a:solidFill>
              </a:rPr>
              <a:t>Learning is social</a:t>
            </a:r>
            <a:r>
              <a:rPr lang="zh-TW" altLang="en-US" b="1" dirty="0">
                <a:solidFill>
                  <a:schemeClr val="accent1"/>
                </a:solidFill>
              </a:rPr>
              <a:t>）</a:t>
            </a:r>
          </a:p>
        </p:txBody>
      </p:sp>
      <p:sp>
        <p:nvSpPr>
          <p:cNvPr id="3" name="內容版面配置區 2"/>
          <p:cNvSpPr>
            <a:spLocks noGrp="1"/>
          </p:cNvSpPr>
          <p:nvPr>
            <p:ph idx="1"/>
          </p:nvPr>
        </p:nvSpPr>
        <p:spPr/>
        <p:txBody>
          <a:bodyPr>
            <a:normAutofit fontScale="92500" lnSpcReduction="20000"/>
          </a:bodyPr>
          <a:lstStyle/>
          <a:p>
            <a:r>
              <a:rPr lang="zh-TW" altLang="en-US" dirty="0"/>
              <a:t>動物模式中的蜂鳥可以解釋社會互動如何影響學習。</a:t>
            </a:r>
          </a:p>
          <a:p>
            <a:r>
              <a:rPr lang="zh-TW" altLang="en-US" dirty="0"/>
              <a:t>在社會互動時，影響學習的</a:t>
            </a:r>
            <a:r>
              <a:rPr lang="en-US" altLang="zh-TW" dirty="0" err="1"/>
              <a:t>neurosteroid</a:t>
            </a:r>
            <a:r>
              <a:rPr lang="zh-TW" altLang="en-US" dirty="0"/>
              <a:t>會調控腦的活動，社會互動可以延長鳥類學習歌唱的敏感期。</a:t>
            </a:r>
          </a:p>
          <a:p>
            <a:r>
              <a:rPr lang="zh-TW" altLang="en-US" dirty="0"/>
              <a:t>社會互動在終身學習亦有其角色。</a:t>
            </a:r>
          </a:p>
          <a:p>
            <a:r>
              <a:rPr lang="zh-TW" altLang="en-US" dirty="0"/>
              <a:t>新的社會科技如</a:t>
            </a:r>
            <a:r>
              <a:rPr lang="en-US" altLang="zh-TW" dirty="0"/>
              <a:t>text Messaging, Facebook</a:t>
            </a:r>
            <a:r>
              <a:rPr lang="zh-TW" altLang="en-US" dirty="0"/>
              <a:t>及</a:t>
            </a:r>
            <a:r>
              <a:rPr lang="en-US" altLang="zh-TW" dirty="0"/>
              <a:t>Twitter</a:t>
            </a:r>
            <a:r>
              <a:rPr lang="zh-TW" altLang="en-US" dirty="0"/>
              <a:t>都利用人類希望追求社會溝通的慾望（</a:t>
            </a:r>
            <a:r>
              <a:rPr lang="en-US" altLang="zh-TW" dirty="0"/>
              <a:t>humans’ drive for social communication</a:t>
            </a:r>
            <a:r>
              <a:rPr lang="zh-TW" altLang="en-US" dirty="0"/>
              <a:t>）</a:t>
            </a:r>
          </a:p>
          <a:p>
            <a:r>
              <a:rPr lang="zh-TW" altLang="en-US" dirty="0"/>
              <a:t>教育工具也愈來愈將社會互動的原則運用於智慧教導系統以增進學生的學習。</a:t>
            </a:r>
          </a:p>
          <a:p>
            <a:endParaRPr lang="zh-TW" altLang="en-US" dirty="0"/>
          </a:p>
        </p:txBody>
      </p:sp>
    </p:spTree>
    <p:extLst>
      <p:ext uri="{BB962C8B-B14F-4D97-AF65-F5344CB8AC3E}">
        <p14:creationId xmlns:p14="http://schemas.microsoft.com/office/powerpoint/2010/main" xmlns="" val="41899679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648"/>
            <a:ext cx="8229600" cy="1143000"/>
          </a:xfrm>
        </p:spPr>
        <p:txBody>
          <a:bodyPr>
            <a:noAutofit/>
          </a:bodyPr>
          <a:lstStyle/>
          <a:p>
            <a:r>
              <a:rPr lang="zh-TW" altLang="en-US" sz="2800" b="1" dirty="0">
                <a:solidFill>
                  <a:schemeClr val="accent1"/>
                </a:solidFill>
              </a:rPr>
              <a:t>學習是由連結感覺與動作的腦迴路來</a:t>
            </a:r>
            <a:r>
              <a:rPr lang="zh-TW" altLang="en-US" sz="2800" b="1" dirty="0" smtClean="0">
                <a:solidFill>
                  <a:schemeClr val="accent1"/>
                </a:solidFill>
              </a:rPr>
              <a:t>支持</a:t>
            </a:r>
            <a:r>
              <a:rPr lang="en-US" altLang="zh-TW" sz="2800" b="1" dirty="0" smtClean="0">
                <a:solidFill>
                  <a:schemeClr val="accent1"/>
                </a:solidFill>
              </a:rPr>
              <a:t/>
            </a:r>
            <a:br>
              <a:rPr lang="en-US" altLang="zh-TW" sz="2800" b="1" dirty="0" smtClean="0">
                <a:solidFill>
                  <a:schemeClr val="accent1"/>
                </a:solidFill>
              </a:rPr>
            </a:br>
            <a:r>
              <a:rPr lang="zh-TW" altLang="en-US" sz="2800" b="1" dirty="0" smtClean="0">
                <a:solidFill>
                  <a:schemeClr val="accent1"/>
                </a:solidFill>
              </a:rPr>
              <a:t>（</a:t>
            </a:r>
            <a:r>
              <a:rPr lang="en-US" altLang="zh-TW" sz="2800" b="1" dirty="0">
                <a:solidFill>
                  <a:schemeClr val="accent1"/>
                </a:solidFill>
              </a:rPr>
              <a:t>Learning is supported by brain circuits linking perception and action</a:t>
            </a:r>
            <a:r>
              <a:rPr lang="zh-TW" altLang="en-US" sz="2800" b="1" dirty="0">
                <a:solidFill>
                  <a:schemeClr val="accent1"/>
                </a:solidFill>
              </a:rPr>
              <a:t>）</a:t>
            </a:r>
            <a:br>
              <a:rPr lang="zh-TW" altLang="en-US" sz="2800" b="1" dirty="0">
                <a:solidFill>
                  <a:schemeClr val="accent1"/>
                </a:solidFill>
              </a:rPr>
            </a:br>
            <a:endParaRPr lang="zh-TW" altLang="en-US" sz="2800" b="1" dirty="0">
              <a:solidFill>
                <a:schemeClr val="accent1"/>
              </a:solidFill>
            </a:endParaRPr>
          </a:p>
        </p:txBody>
      </p:sp>
      <p:sp>
        <p:nvSpPr>
          <p:cNvPr id="3" name="內容版面配置區 2"/>
          <p:cNvSpPr>
            <a:spLocks noGrp="1"/>
          </p:cNvSpPr>
          <p:nvPr>
            <p:ph idx="1"/>
          </p:nvPr>
        </p:nvSpPr>
        <p:spPr>
          <a:xfrm>
            <a:off x="457200" y="1600200"/>
            <a:ext cx="8229600" cy="5141168"/>
          </a:xfrm>
        </p:spPr>
        <p:txBody>
          <a:bodyPr>
            <a:normAutofit fontScale="92500" lnSpcReduction="20000"/>
          </a:bodyPr>
          <a:lstStyle/>
          <a:p>
            <a:r>
              <a:rPr lang="zh-TW" altLang="en-US" dirty="0"/>
              <a:t>人類的社會與語言學習是由連結自己與他人動作的神經認知系統（</a:t>
            </a:r>
            <a:r>
              <a:rPr lang="en-US" altLang="zh-TW" dirty="0"/>
              <a:t>neural-cognitive system</a:t>
            </a:r>
            <a:r>
              <a:rPr lang="zh-TW" altLang="en-US" dirty="0"/>
              <a:t>）所支持，因為人要適應複雜的外在環境需要連續不斷的適應與可塑性</a:t>
            </a:r>
            <a:r>
              <a:rPr lang="zh-TW" altLang="en-US" dirty="0" smtClean="0"/>
              <a:t>。</a:t>
            </a:r>
            <a:endParaRPr lang="en-US" altLang="zh-TW" dirty="0" smtClean="0"/>
          </a:p>
          <a:p>
            <a:endParaRPr lang="en-US" altLang="zh-TW" dirty="0"/>
          </a:p>
          <a:p>
            <a:r>
              <a:rPr lang="zh-TW" altLang="en-US" dirty="0"/>
              <a:t>以新生兒為例，出生</a:t>
            </a:r>
            <a:r>
              <a:rPr lang="en-US" altLang="zh-TW" dirty="0"/>
              <a:t>42</a:t>
            </a:r>
            <a:r>
              <a:rPr lang="zh-TW" altLang="en-US" dirty="0"/>
              <a:t>分鐘的新生兒會配合（</a:t>
            </a:r>
            <a:r>
              <a:rPr lang="en-US" altLang="zh-TW" dirty="0"/>
              <a:t>match</a:t>
            </a:r>
            <a:r>
              <a:rPr lang="zh-TW" altLang="en-US" dirty="0"/>
              <a:t>）顯示給他們的姿態（</a:t>
            </a:r>
            <a:r>
              <a:rPr lang="en-US" altLang="zh-TW" dirty="0"/>
              <a:t>gesture</a:t>
            </a:r>
            <a:r>
              <a:rPr lang="zh-TW" altLang="en-US" dirty="0"/>
              <a:t>）包括吐舌與張口。新生兒不能看到自己的臉，也從未從鏡子知道自己的臉長什麼樣子，然而新生兒能從仿照觀察到的行為自己來進行類似的動作，這顯示新生兒腦中自己與他人的行為有共通的表現（</a:t>
            </a:r>
            <a:r>
              <a:rPr lang="en-US" altLang="zh-TW" dirty="0"/>
              <a:t>shared representation</a:t>
            </a:r>
            <a:r>
              <a:rPr lang="zh-TW" altLang="en-US" dirty="0" smtClean="0"/>
              <a:t>）。</a:t>
            </a:r>
            <a:endParaRPr lang="en-US" altLang="zh-TW" dirty="0" smtClean="0"/>
          </a:p>
          <a:p>
            <a:endParaRPr lang="en-US" altLang="zh-TW" dirty="0" smtClean="0"/>
          </a:p>
        </p:txBody>
      </p:sp>
    </p:spTree>
    <p:extLst>
      <p:ext uri="{BB962C8B-B14F-4D97-AF65-F5344CB8AC3E}">
        <p14:creationId xmlns:p14="http://schemas.microsoft.com/office/powerpoint/2010/main" xmlns="" val="8160692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2800" b="1" dirty="0" smtClean="0"/>
              <a:t/>
            </a:r>
            <a:br>
              <a:rPr lang="en-US" altLang="zh-TW" sz="2800" b="1" dirty="0" smtClean="0"/>
            </a:br>
            <a:r>
              <a:rPr lang="zh-TW" altLang="en-US" sz="2800" b="1" dirty="0" smtClean="0">
                <a:solidFill>
                  <a:schemeClr val="accent1"/>
                </a:solidFill>
              </a:rPr>
              <a:t>學習</a:t>
            </a:r>
            <a:r>
              <a:rPr lang="zh-TW" altLang="en-US" sz="2800" b="1" dirty="0">
                <a:solidFill>
                  <a:schemeClr val="accent1"/>
                </a:solidFill>
              </a:rPr>
              <a:t>是由連結感覺與動作的腦迴路來支持</a:t>
            </a:r>
            <a:br>
              <a:rPr lang="zh-TW" altLang="en-US" sz="2800" b="1" dirty="0">
                <a:solidFill>
                  <a:schemeClr val="accent1"/>
                </a:solidFill>
              </a:rPr>
            </a:br>
            <a:r>
              <a:rPr lang="zh-TW" altLang="en-US" sz="2800" b="1" dirty="0">
                <a:solidFill>
                  <a:schemeClr val="accent1"/>
                </a:solidFill>
              </a:rPr>
              <a:t>（</a:t>
            </a:r>
            <a:r>
              <a:rPr lang="en-US" altLang="zh-TW" sz="2800" b="1" dirty="0">
                <a:solidFill>
                  <a:schemeClr val="accent1"/>
                </a:solidFill>
              </a:rPr>
              <a:t>Learning is supported by brain circuits linking perception and action</a:t>
            </a:r>
            <a:r>
              <a:rPr lang="zh-TW" altLang="en-US" sz="2800" b="1" dirty="0">
                <a:solidFill>
                  <a:schemeClr val="accent1"/>
                </a:solidFill>
              </a:rPr>
              <a:t>）</a:t>
            </a:r>
            <a:br>
              <a:rPr lang="zh-TW" altLang="en-US" sz="2800" b="1" dirty="0">
                <a:solidFill>
                  <a:schemeClr val="accent1"/>
                </a:solidFill>
              </a:rPr>
            </a:br>
            <a:endParaRPr lang="zh-TW" altLang="en-US" sz="2800" b="1" dirty="0">
              <a:solidFill>
                <a:schemeClr val="accent1"/>
              </a:solidFill>
            </a:endParaRPr>
          </a:p>
        </p:txBody>
      </p:sp>
      <p:sp>
        <p:nvSpPr>
          <p:cNvPr id="3" name="內容版面配置區 2"/>
          <p:cNvSpPr>
            <a:spLocks noGrp="1"/>
          </p:cNvSpPr>
          <p:nvPr>
            <p:ph idx="1"/>
          </p:nvPr>
        </p:nvSpPr>
        <p:spPr/>
        <p:txBody>
          <a:bodyPr>
            <a:normAutofit fontScale="92500" lnSpcReduction="10000"/>
          </a:bodyPr>
          <a:lstStyle/>
          <a:p>
            <a:r>
              <a:rPr lang="zh-TW" altLang="en-US" dirty="0"/>
              <a:t>神經科學家發現感覺與產生動作所使用的腦區有明顯的</a:t>
            </a:r>
            <a:r>
              <a:rPr lang="zh-TW" altLang="en-US" dirty="0" smtClean="0"/>
              <a:t>重疊</a:t>
            </a:r>
            <a:endParaRPr lang="en-US" altLang="zh-TW" dirty="0" smtClean="0"/>
          </a:p>
          <a:p>
            <a:r>
              <a:rPr lang="zh-TW" altLang="en-US" dirty="0" smtClean="0"/>
              <a:t>社會</a:t>
            </a:r>
            <a:r>
              <a:rPr lang="zh-TW" altLang="en-US" dirty="0"/>
              <a:t>學習、模仿及感覺動作經驗（</a:t>
            </a:r>
            <a:r>
              <a:rPr lang="en-US" altLang="zh-TW" dirty="0"/>
              <a:t>sensor motor experience</a:t>
            </a:r>
            <a:r>
              <a:rPr lang="zh-TW" altLang="en-US" dirty="0"/>
              <a:t>）可能會產生並進而改進感覺與動作共用的神經迴路。</a:t>
            </a:r>
          </a:p>
          <a:p>
            <a:r>
              <a:rPr lang="zh-TW" altLang="en-US" dirty="0" smtClean="0"/>
              <a:t>社會</a:t>
            </a:r>
            <a:r>
              <a:rPr lang="zh-TW" altLang="en-US" dirty="0"/>
              <a:t>神經科學（</a:t>
            </a:r>
            <a:r>
              <a:rPr lang="en-US" altLang="zh-TW" dirty="0"/>
              <a:t>social neuroscience</a:t>
            </a:r>
            <a:r>
              <a:rPr lang="zh-TW" altLang="en-US" dirty="0"/>
              <a:t>）就在探索支持自我與他人之間緊密偶合與互動（</a:t>
            </a:r>
            <a:r>
              <a:rPr lang="en-US" altLang="zh-TW" dirty="0"/>
              <a:t>close coupling and attunement</a:t>
            </a:r>
            <a:r>
              <a:rPr lang="zh-TW" altLang="en-US" dirty="0"/>
              <a:t>）的腦部機轉，因為自我與他人之間的緊密偶合與互動正是完美的社會溝通與互動的表徵。</a:t>
            </a:r>
          </a:p>
          <a:p>
            <a:endParaRPr lang="zh-TW" altLang="en-US" dirty="0"/>
          </a:p>
        </p:txBody>
      </p:sp>
    </p:spTree>
    <p:extLst>
      <p:ext uri="{BB962C8B-B14F-4D97-AF65-F5344CB8AC3E}">
        <p14:creationId xmlns:p14="http://schemas.microsoft.com/office/powerpoint/2010/main" xmlns="" val="4254424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648"/>
            <a:ext cx="8229600" cy="1143000"/>
          </a:xfrm>
        </p:spPr>
        <p:txBody>
          <a:bodyPr>
            <a:normAutofit fontScale="90000"/>
          </a:bodyPr>
          <a:lstStyle/>
          <a:p>
            <a:r>
              <a:rPr lang="zh-TW" altLang="en-US" b="1" dirty="0">
                <a:solidFill>
                  <a:schemeClr val="accent2">
                    <a:lumMod val="75000"/>
                  </a:schemeClr>
                </a:solidFill>
              </a:rPr>
              <a:t>社會學習與瞭解</a:t>
            </a:r>
            <a:r>
              <a:rPr lang="en-US" altLang="zh-TW" b="1" dirty="0">
                <a:solidFill>
                  <a:schemeClr val="accent2">
                    <a:lumMod val="75000"/>
                  </a:schemeClr>
                </a:solidFill>
              </a:rPr>
              <a:t>(Social Learning &amp; Understanding</a:t>
            </a:r>
            <a:r>
              <a:rPr lang="en-US" altLang="zh-TW" dirty="0"/>
              <a:t>)</a:t>
            </a:r>
            <a:endParaRPr lang="zh-TW" altLang="en-US" dirty="0"/>
          </a:p>
        </p:txBody>
      </p:sp>
      <p:sp>
        <p:nvSpPr>
          <p:cNvPr id="3" name="內容版面配置區 2"/>
          <p:cNvSpPr>
            <a:spLocks noGrp="1"/>
          </p:cNvSpPr>
          <p:nvPr>
            <p:ph idx="1"/>
          </p:nvPr>
        </p:nvSpPr>
        <p:spPr/>
        <p:txBody>
          <a:bodyPr/>
          <a:lstStyle/>
          <a:p>
            <a:r>
              <a:rPr lang="zh-TW" altLang="en-US" dirty="0"/>
              <a:t>人類的幼童很容易藉由與他人的社會互動來</a:t>
            </a:r>
            <a:r>
              <a:rPr lang="zh-TW" altLang="en-US" dirty="0" smtClean="0"/>
              <a:t>學習</a:t>
            </a:r>
            <a:endParaRPr lang="en-US" altLang="zh-TW" dirty="0"/>
          </a:p>
          <a:p>
            <a:pPr marL="0" indent="0">
              <a:buNone/>
            </a:pPr>
            <a:endParaRPr lang="en-US" altLang="zh-TW" dirty="0" smtClean="0"/>
          </a:p>
          <a:p>
            <a:r>
              <a:rPr lang="zh-TW" altLang="en-US" dirty="0" smtClean="0"/>
              <a:t>在</a:t>
            </a:r>
            <a:r>
              <a:rPr lang="zh-TW" altLang="en-US" dirty="0"/>
              <a:t>人類發育過程中有三種其他動物罕見的社會技巧（</a:t>
            </a:r>
            <a:r>
              <a:rPr lang="en-US" altLang="zh-TW" dirty="0"/>
              <a:t>social skills</a:t>
            </a:r>
            <a:r>
              <a:rPr lang="zh-TW" altLang="en-US" dirty="0" smtClean="0"/>
              <a:t>）：</a:t>
            </a:r>
            <a:endParaRPr lang="en-US" altLang="zh-TW" dirty="0" smtClean="0"/>
          </a:p>
          <a:p>
            <a:pPr marL="0" indent="0">
              <a:buNone/>
            </a:pPr>
            <a:r>
              <a:rPr lang="en-US" altLang="zh-TW" b="1" dirty="0" smtClean="0">
                <a:solidFill>
                  <a:schemeClr val="accent2">
                    <a:lumMod val="75000"/>
                  </a:schemeClr>
                </a:solidFill>
              </a:rPr>
              <a:t>1</a:t>
            </a:r>
            <a:r>
              <a:rPr lang="en-US" altLang="zh-TW" b="1" dirty="0">
                <a:solidFill>
                  <a:schemeClr val="accent2">
                    <a:lumMod val="75000"/>
                  </a:schemeClr>
                </a:solidFill>
              </a:rPr>
              <a:t>.</a:t>
            </a:r>
            <a:r>
              <a:rPr lang="zh-TW" altLang="en-US" b="1" dirty="0">
                <a:solidFill>
                  <a:schemeClr val="accent2">
                    <a:lumMod val="75000"/>
                  </a:schemeClr>
                </a:solidFill>
              </a:rPr>
              <a:t>模仿（</a:t>
            </a:r>
            <a:r>
              <a:rPr lang="en-US" altLang="zh-TW" b="1" dirty="0">
                <a:solidFill>
                  <a:schemeClr val="accent2">
                    <a:lumMod val="75000"/>
                  </a:schemeClr>
                </a:solidFill>
              </a:rPr>
              <a:t>imitation</a:t>
            </a:r>
            <a:r>
              <a:rPr lang="zh-TW" altLang="en-US" b="1" dirty="0" smtClean="0">
                <a:solidFill>
                  <a:schemeClr val="accent2">
                    <a:lumMod val="75000"/>
                  </a:schemeClr>
                </a:solidFill>
              </a:rPr>
              <a:t>），</a:t>
            </a:r>
            <a:endParaRPr lang="en-US" altLang="zh-TW" b="1" dirty="0" smtClean="0">
              <a:solidFill>
                <a:schemeClr val="accent2">
                  <a:lumMod val="75000"/>
                </a:schemeClr>
              </a:solidFill>
            </a:endParaRPr>
          </a:p>
          <a:p>
            <a:pPr marL="0" indent="0">
              <a:buNone/>
            </a:pPr>
            <a:r>
              <a:rPr lang="en-US" altLang="zh-TW" b="1" dirty="0" smtClean="0">
                <a:solidFill>
                  <a:schemeClr val="accent2">
                    <a:lumMod val="75000"/>
                  </a:schemeClr>
                </a:solidFill>
              </a:rPr>
              <a:t>2</a:t>
            </a:r>
            <a:r>
              <a:rPr lang="en-US" altLang="zh-TW" b="1" dirty="0">
                <a:solidFill>
                  <a:schemeClr val="accent2">
                    <a:lumMod val="75000"/>
                  </a:schemeClr>
                </a:solidFill>
              </a:rPr>
              <a:t>.</a:t>
            </a:r>
            <a:r>
              <a:rPr lang="zh-TW" altLang="en-US" b="1" dirty="0">
                <a:solidFill>
                  <a:schemeClr val="accent2">
                    <a:lumMod val="75000"/>
                  </a:schemeClr>
                </a:solidFill>
              </a:rPr>
              <a:t>共同的注意力（</a:t>
            </a:r>
            <a:r>
              <a:rPr lang="en-US" altLang="zh-TW" b="1" dirty="0">
                <a:solidFill>
                  <a:schemeClr val="accent2">
                    <a:lumMod val="75000"/>
                  </a:schemeClr>
                </a:solidFill>
              </a:rPr>
              <a:t>shared attention</a:t>
            </a:r>
            <a:r>
              <a:rPr lang="zh-TW" altLang="en-US" b="1" dirty="0" smtClean="0">
                <a:solidFill>
                  <a:schemeClr val="accent2">
                    <a:lumMod val="75000"/>
                  </a:schemeClr>
                </a:solidFill>
              </a:rPr>
              <a:t>），</a:t>
            </a:r>
            <a:endParaRPr lang="en-US" altLang="zh-TW" b="1" dirty="0" smtClean="0">
              <a:solidFill>
                <a:schemeClr val="accent2">
                  <a:lumMod val="75000"/>
                </a:schemeClr>
              </a:solidFill>
            </a:endParaRPr>
          </a:p>
          <a:p>
            <a:pPr marL="0" indent="0">
              <a:buNone/>
            </a:pPr>
            <a:r>
              <a:rPr lang="en-US" altLang="zh-TW" b="1" dirty="0" smtClean="0">
                <a:solidFill>
                  <a:schemeClr val="accent2">
                    <a:lumMod val="75000"/>
                  </a:schemeClr>
                </a:solidFill>
              </a:rPr>
              <a:t>3</a:t>
            </a:r>
            <a:r>
              <a:rPr lang="en-US" altLang="zh-TW" b="1" dirty="0">
                <a:solidFill>
                  <a:schemeClr val="accent2">
                    <a:lumMod val="75000"/>
                  </a:schemeClr>
                </a:solidFill>
              </a:rPr>
              <a:t>.</a:t>
            </a:r>
            <a:r>
              <a:rPr lang="zh-TW" altLang="en-US" b="1" dirty="0">
                <a:solidFill>
                  <a:schemeClr val="accent2">
                    <a:lumMod val="75000"/>
                  </a:schemeClr>
                </a:solidFill>
              </a:rPr>
              <a:t>同理心的了解（</a:t>
            </a:r>
            <a:r>
              <a:rPr lang="en-US" altLang="zh-TW" b="1" dirty="0" smtClean="0">
                <a:solidFill>
                  <a:schemeClr val="accent2">
                    <a:lumMod val="75000"/>
                  </a:schemeClr>
                </a:solidFill>
              </a:rPr>
              <a:t>empathetic understanding</a:t>
            </a:r>
            <a:r>
              <a:rPr lang="zh-TW" altLang="en-US" b="1" dirty="0">
                <a:solidFill>
                  <a:schemeClr val="accent2">
                    <a:lumMod val="75000"/>
                  </a:schemeClr>
                </a:solidFill>
              </a:rPr>
              <a:t>）。</a:t>
            </a:r>
          </a:p>
        </p:txBody>
      </p:sp>
    </p:spTree>
    <p:extLst>
      <p:ext uri="{BB962C8B-B14F-4D97-AF65-F5344CB8AC3E}">
        <p14:creationId xmlns:p14="http://schemas.microsoft.com/office/powerpoint/2010/main" xmlns="" val="18909832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chemeClr val="accent2">
                    <a:lumMod val="75000"/>
                  </a:schemeClr>
                </a:solidFill>
              </a:rPr>
              <a:t>模仿（</a:t>
            </a:r>
            <a:r>
              <a:rPr lang="en-US" altLang="zh-TW" b="1" dirty="0">
                <a:solidFill>
                  <a:schemeClr val="accent2">
                    <a:lumMod val="75000"/>
                  </a:schemeClr>
                </a:solidFill>
              </a:rPr>
              <a:t>imitation</a:t>
            </a:r>
            <a:r>
              <a:rPr lang="zh-TW" altLang="en-US" b="1" dirty="0">
                <a:solidFill>
                  <a:schemeClr val="accent2">
                    <a:lumMod val="75000"/>
                  </a:schemeClr>
                </a:solidFill>
              </a:rPr>
              <a:t>）</a:t>
            </a:r>
          </a:p>
        </p:txBody>
      </p:sp>
      <p:sp>
        <p:nvSpPr>
          <p:cNvPr id="3" name="內容版面配置區 2"/>
          <p:cNvSpPr>
            <a:spLocks noGrp="1"/>
          </p:cNvSpPr>
          <p:nvPr>
            <p:ph idx="1"/>
          </p:nvPr>
        </p:nvSpPr>
        <p:spPr/>
        <p:txBody>
          <a:bodyPr/>
          <a:lstStyle/>
          <a:p>
            <a:r>
              <a:rPr lang="zh-TW" altLang="en-US" dirty="0"/>
              <a:t>觀察與模仿文化中的專家（</a:t>
            </a:r>
            <a:r>
              <a:rPr lang="en-US" altLang="zh-TW" dirty="0"/>
              <a:t>expert</a:t>
            </a:r>
            <a:r>
              <a:rPr lang="zh-TW" altLang="en-US" dirty="0"/>
              <a:t>）是社會學習的有力機制，兒童會模仿範圍極廣的動作包括父母的舉止（</a:t>
            </a:r>
            <a:r>
              <a:rPr lang="en-US" altLang="zh-TW" dirty="0"/>
              <a:t>parental mannerism</a:t>
            </a:r>
            <a:r>
              <a:rPr lang="zh-TW" altLang="en-US" dirty="0"/>
              <a:t>）、語言形式（</a:t>
            </a:r>
            <a:r>
              <a:rPr lang="en-US" altLang="zh-TW" dirty="0"/>
              <a:t>language pattern</a:t>
            </a:r>
            <a:r>
              <a:rPr lang="zh-TW" altLang="en-US" dirty="0"/>
              <a:t>）以及使用工具來</a:t>
            </a:r>
            <a:r>
              <a:rPr lang="zh-TW" altLang="en-US" dirty="0" smtClean="0"/>
              <a:t>做事</a:t>
            </a:r>
            <a:endParaRPr lang="en-US" altLang="zh-TW" dirty="0" smtClean="0"/>
          </a:p>
          <a:p>
            <a:r>
              <a:rPr lang="zh-TW" altLang="en-US" dirty="0"/>
              <a:t>模仿可以加速學習及增加學習機會。</a:t>
            </a:r>
          </a:p>
          <a:p>
            <a:r>
              <a:rPr lang="zh-TW" altLang="en-US" dirty="0"/>
              <a:t>它比經由個人去發現還來得快速也比嚐試與錯誤來得安全。</a:t>
            </a:r>
          </a:p>
          <a:p>
            <a:endParaRPr lang="zh-TW" altLang="en-US" dirty="0"/>
          </a:p>
        </p:txBody>
      </p:sp>
    </p:spTree>
    <p:extLst>
      <p:ext uri="{BB962C8B-B14F-4D97-AF65-F5344CB8AC3E}">
        <p14:creationId xmlns:p14="http://schemas.microsoft.com/office/powerpoint/2010/main" xmlns="" val="163235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Evo-Devo</a:t>
            </a:r>
            <a:r>
              <a:rPr lang="en-US" altLang="zh-TW" dirty="0" smtClean="0"/>
              <a:t>”(evolution-development)</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smtClean="0"/>
              <a:t>迄今發現的原始人類，我們只能看到空的頭骨，無法觀察其腦部組織，因此只能採用所謂“</a:t>
            </a:r>
            <a:r>
              <a:rPr lang="en-US" altLang="zh-TW" dirty="0" err="1" smtClean="0"/>
              <a:t>Evo-Devo</a:t>
            </a:r>
            <a:r>
              <a:rPr lang="en-US" altLang="zh-TW" dirty="0" smtClean="0"/>
              <a:t>”(evolution-development)</a:t>
            </a:r>
          </a:p>
          <a:p>
            <a:pPr marL="0" indent="0">
              <a:buNone/>
            </a:pPr>
            <a:r>
              <a:rPr lang="zh-TW" altLang="en-US" dirty="0" smtClean="0"/>
              <a:t>     </a:t>
            </a:r>
            <a:r>
              <a:rPr lang="en-US" altLang="zh-TW" dirty="0" smtClean="0"/>
              <a:t>(</a:t>
            </a:r>
            <a:r>
              <a:rPr lang="zh-TW" altLang="en-US" dirty="0" smtClean="0"/>
              <a:t>演化</a:t>
            </a:r>
            <a:r>
              <a:rPr lang="en-US" altLang="zh-TW" dirty="0" smtClean="0"/>
              <a:t>--</a:t>
            </a:r>
            <a:r>
              <a:rPr lang="zh-TW" altLang="en-US" dirty="0" smtClean="0"/>
              <a:t>發育</a:t>
            </a:r>
            <a:r>
              <a:rPr lang="en-US" altLang="zh-TW" dirty="0" smtClean="0"/>
              <a:t>)</a:t>
            </a:r>
            <a:r>
              <a:rPr lang="zh-TW" altLang="en-US" dirty="0" smtClean="0"/>
              <a:t>的方法來探討人腦的演化，</a:t>
            </a:r>
            <a:endParaRPr lang="en-US" altLang="zh-TW" dirty="0" smtClean="0"/>
          </a:p>
          <a:p>
            <a:pPr marL="444500" indent="-444500">
              <a:buNone/>
            </a:pPr>
            <a:r>
              <a:rPr lang="zh-TW" altLang="en-US" dirty="0" smtClean="0"/>
              <a:t>      也就是從不同哺乳動物腦部發育的過程來了解人腦的演化。</a:t>
            </a:r>
            <a:endParaRPr lang="en-US" altLang="zh-TW" dirty="0" smtClean="0"/>
          </a:p>
          <a:p>
            <a:r>
              <a:rPr lang="zh-TW" altLang="en-US" dirty="0" smtClean="0"/>
              <a:t>過去對腦部發育的研究多半是描述性的（</a:t>
            </a:r>
            <a:r>
              <a:rPr lang="en-US" altLang="zh-TW" dirty="0" smtClean="0"/>
              <a:t>descriptive</a:t>
            </a:r>
            <a:r>
              <a:rPr lang="zh-TW" altLang="en-US" dirty="0" smtClean="0"/>
              <a:t>），現在却有微陣列晶片等工具來研究發育過程中基因表現的變化。</a:t>
            </a:r>
            <a:endParaRPr lang="zh-TW" altLang="en-US" dirty="0"/>
          </a:p>
        </p:txBody>
      </p:sp>
    </p:spTree>
    <p:extLst>
      <p:ext uri="{BB962C8B-B14F-4D97-AF65-F5344CB8AC3E}">
        <p14:creationId xmlns:p14="http://schemas.microsoft.com/office/powerpoint/2010/main" xmlns="" val="4626533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chemeClr val="accent2">
                    <a:lumMod val="75000"/>
                  </a:schemeClr>
                </a:solidFill>
              </a:rPr>
              <a:t>模仿（</a:t>
            </a:r>
            <a:r>
              <a:rPr lang="en-US" altLang="zh-TW" b="1" dirty="0">
                <a:solidFill>
                  <a:schemeClr val="accent2">
                    <a:lumMod val="75000"/>
                  </a:schemeClr>
                </a:solidFill>
              </a:rPr>
              <a:t>imitation</a:t>
            </a:r>
            <a:r>
              <a:rPr lang="zh-TW" altLang="en-US" b="1" dirty="0">
                <a:solidFill>
                  <a:schemeClr val="accent2">
                    <a:lumMod val="75000"/>
                  </a:schemeClr>
                </a:solidFill>
              </a:rPr>
              <a:t>）</a:t>
            </a:r>
          </a:p>
        </p:txBody>
      </p:sp>
      <p:sp>
        <p:nvSpPr>
          <p:cNvPr id="3" name="內容版面配置區 2"/>
          <p:cNvSpPr>
            <a:spLocks noGrp="1"/>
          </p:cNvSpPr>
          <p:nvPr>
            <p:ph idx="1"/>
          </p:nvPr>
        </p:nvSpPr>
        <p:spPr/>
        <p:txBody>
          <a:bodyPr>
            <a:normAutofit fontScale="92500" lnSpcReduction="10000"/>
          </a:bodyPr>
          <a:lstStyle/>
          <a:p>
            <a:r>
              <a:rPr lang="zh-TW" altLang="en-US" dirty="0" smtClean="0"/>
              <a:t>兒童</a:t>
            </a:r>
            <a:r>
              <a:rPr lang="zh-TW" altLang="en-US" dirty="0"/>
              <a:t>可以使用第三者資訊（觀察他人）來創造第一手知識（</a:t>
            </a:r>
            <a:r>
              <a:rPr lang="en-US" altLang="zh-TW" dirty="0"/>
              <a:t>Use third person information to create first person knowledge</a:t>
            </a:r>
            <a:r>
              <a:rPr lang="zh-TW" altLang="en-US" dirty="0"/>
              <a:t>），如此可以加速學習，不用自己去探討因果關係而是去觀察專家怎麼做</a:t>
            </a:r>
            <a:r>
              <a:rPr lang="zh-TW" altLang="en-US" dirty="0" smtClean="0"/>
              <a:t>。</a:t>
            </a:r>
            <a:endParaRPr lang="en-US" altLang="zh-TW" dirty="0" smtClean="0"/>
          </a:p>
          <a:p>
            <a:pPr marL="0" indent="0">
              <a:buNone/>
            </a:pPr>
            <a:endParaRPr lang="en-US" altLang="zh-TW" dirty="0" smtClean="0"/>
          </a:p>
          <a:p>
            <a:r>
              <a:rPr lang="zh-TW" altLang="en-US" dirty="0" smtClean="0"/>
              <a:t>模仿</a:t>
            </a:r>
            <a:r>
              <a:rPr lang="zh-TW" altLang="en-US" dirty="0"/>
              <a:t>學習是極其有效的，因為一個似我的他人可以用來當做自己替身在行動（</a:t>
            </a:r>
            <a:r>
              <a:rPr lang="en-US" altLang="zh-TW" dirty="0"/>
              <a:t>the behavioral actions of others “like one” serve as proxy for one’s own</a:t>
            </a:r>
            <a:r>
              <a:rPr lang="zh-TW" altLang="en-US" dirty="0"/>
              <a:t>）。</a:t>
            </a:r>
          </a:p>
        </p:txBody>
      </p:sp>
    </p:spTree>
    <p:extLst>
      <p:ext uri="{BB962C8B-B14F-4D97-AF65-F5344CB8AC3E}">
        <p14:creationId xmlns:p14="http://schemas.microsoft.com/office/powerpoint/2010/main" xmlns="" val="886063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chemeClr val="accent2">
                    <a:lumMod val="75000"/>
                  </a:schemeClr>
                </a:solidFill>
              </a:rPr>
              <a:t>模仿（</a:t>
            </a:r>
            <a:r>
              <a:rPr lang="en-US" altLang="zh-TW" b="1" dirty="0">
                <a:solidFill>
                  <a:schemeClr val="accent2">
                    <a:lumMod val="75000"/>
                  </a:schemeClr>
                </a:solidFill>
              </a:rPr>
              <a:t>imitation</a:t>
            </a:r>
            <a:r>
              <a:rPr lang="zh-TW" altLang="en-US" b="1" dirty="0">
                <a:solidFill>
                  <a:schemeClr val="accent2">
                    <a:lumMod val="75000"/>
                  </a:schemeClr>
                </a:solidFill>
              </a:rPr>
              <a:t>）</a:t>
            </a:r>
          </a:p>
        </p:txBody>
      </p:sp>
      <p:sp>
        <p:nvSpPr>
          <p:cNvPr id="3" name="內容版面配置區 2"/>
          <p:cNvSpPr>
            <a:spLocks noGrp="1"/>
          </p:cNvSpPr>
          <p:nvPr>
            <p:ph idx="1"/>
          </p:nvPr>
        </p:nvSpPr>
        <p:spPr/>
        <p:txBody>
          <a:bodyPr/>
          <a:lstStyle/>
          <a:p>
            <a:r>
              <a:rPr lang="zh-TW" altLang="en-US" dirty="0"/>
              <a:t>兒童並非奴隸般地模仿他們的所見而是重演一個人的目標及意圖</a:t>
            </a:r>
            <a:r>
              <a:rPr lang="zh-TW" altLang="en-US" dirty="0" smtClean="0"/>
              <a:t>，</a:t>
            </a:r>
            <a:endParaRPr lang="en-US" altLang="zh-TW" dirty="0" smtClean="0"/>
          </a:p>
          <a:p>
            <a:r>
              <a:rPr lang="zh-TW" altLang="en-US" dirty="0" smtClean="0"/>
              <a:t>例如</a:t>
            </a:r>
            <a:r>
              <a:rPr lang="zh-TW" altLang="en-US" dirty="0"/>
              <a:t>一個成人想拉開一個東西而失手，在</a:t>
            </a:r>
            <a:r>
              <a:rPr lang="en-US" altLang="zh-TW" dirty="0"/>
              <a:t>18</a:t>
            </a:r>
            <a:r>
              <a:rPr lang="zh-TW" altLang="en-US" dirty="0"/>
              <a:t>個月幼兒就可以經由這個未成功的動作去推測他並沒目睹的目的（</a:t>
            </a:r>
            <a:r>
              <a:rPr lang="en-US" altLang="zh-TW" dirty="0"/>
              <a:t>goal</a:t>
            </a:r>
            <a:r>
              <a:rPr lang="zh-TW" altLang="en-US" dirty="0" smtClean="0"/>
              <a:t>），</a:t>
            </a:r>
            <a:endParaRPr lang="en-US" altLang="zh-TW" dirty="0" smtClean="0"/>
          </a:p>
          <a:p>
            <a:endParaRPr lang="en-US" altLang="zh-TW" dirty="0"/>
          </a:p>
          <a:p>
            <a:r>
              <a:rPr lang="zh-TW" altLang="en-US" dirty="0" smtClean="0"/>
              <a:t>他們</a:t>
            </a:r>
            <a:r>
              <a:rPr lang="zh-TW" altLang="en-US" dirty="0"/>
              <a:t>會去達成成人所要完成的目的而非進行那個不成功的嚐試。</a:t>
            </a:r>
          </a:p>
        </p:txBody>
      </p:sp>
    </p:spTree>
    <p:extLst>
      <p:ext uri="{BB962C8B-B14F-4D97-AF65-F5344CB8AC3E}">
        <p14:creationId xmlns:p14="http://schemas.microsoft.com/office/powerpoint/2010/main" xmlns="" val="32849230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chemeClr val="accent2">
                    <a:lumMod val="75000"/>
                  </a:schemeClr>
                </a:solidFill>
              </a:rPr>
              <a:t>模仿（</a:t>
            </a:r>
            <a:r>
              <a:rPr lang="en-US" altLang="zh-TW" b="1" dirty="0">
                <a:solidFill>
                  <a:schemeClr val="accent2">
                    <a:lumMod val="75000"/>
                  </a:schemeClr>
                </a:solidFill>
              </a:rPr>
              <a:t>imitation</a:t>
            </a:r>
            <a:r>
              <a:rPr lang="zh-TW" altLang="en-US" b="1" dirty="0">
                <a:solidFill>
                  <a:schemeClr val="accent2">
                    <a:lumMod val="75000"/>
                  </a:schemeClr>
                </a:solidFill>
              </a:rPr>
              <a:t>）</a:t>
            </a:r>
          </a:p>
        </p:txBody>
      </p:sp>
      <p:sp>
        <p:nvSpPr>
          <p:cNvPr id="3" name="內容版面配置區 2"/>
          <p:cNvSpPr>
            <a:spLocks noGrp="1"/>
          </p:cNvSpPr>
          <p:nvPr>
            <p:ph idx="1"/>
          </p:nvPr>
        </p:nvSpPr>
        <p:spPr/>
        <p:txBody>
          <a:bodyPr/>
          <a:lstStyle/>
          <a:p>
            <a:r>
              <a:rPr lang="zh-TW" altLang="en-US" dirty="0"/>
              <a:t>模仿是個極具挑戰性的運算難題，目前機器人及機器學習的專家正全力探討</a:t>
            </a:r>
            <a:r>
              <a:rPr lang="zh-TW" altLang="en-US" dirty="0" smtClean="0"/>
              <a:t>。</a:t>
            </a:r>
            <a:endParaRPr lang="en-US" altLang="zh-TW" dirty="0" smtClean="0"/>
          </a:p>
          <a:p>
            <a:endParaRPr lang="en-US" altLang="zh-TW" dirty="0"/>
          </a:p>
          <a:p>
            <a:r>
              <a:rPr lang="zh-TW" altLang="en-US" dirty="0"/>
              <a:t>最終的目標是建造可以像嬰兒一樣模仿與學習的機器人。</a:t>
            </a:r>
          </a:p>
        </p:txBody>
      </p:sp>
    </p:spTree>
    <p:extLst>
      <p:ext uri="{BB962C8B-B14F-4D97-AF65-F5344CB8AC3E}">
        <p14:creationId xmlns:p14="http://schemas.microsoft.com/office/powerpoint/2010/main" xmlns="" val="33189425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solidFill>
                  <a:schemeClr val="accent2">
                    <a:lumMod val="75000"/>
                  </a:schemeClr>
                </a:solidFill>
              </a:rPr>
              <a:t>共通的注意（</a:t>
            </a:r>
            <a:r>
              <a:rPr lang="en-US" altLang="zh-TW" b="1" dirty="0">
                <a:solidFill>
                  <a:schemeClr val="accent2">
                    <a:lumMod val="75000"/>
                  </a:schemeClr>
                </a:solidFill>
              </a:rPr>
              <a:t>Shared Attention</a:t>
            </a:r>
            <a:r>
              <a:rPr lang="zh-TW" altLang="en-US" b="1" dirty="0">
                <a:solidFill>
                  <a:schemeClr val="accent2">
                    <a:lumMod val="75000"/>
                  </a:schemeClr>
                </a:solidFill>
              </a:rPr>
              <a:t>）</a:t>
            </a:r>
          </a:p>
        </p:txBody>
      </p:sp>
      <p:sp>
        <p:nvSpPr>
          <p:cNvPr id="3" name="內容版面配置區 2"/>
          <p:cNvSpPr>
            <a:spLocks noGrp="1"/>
          </p:cNvSpPr>
          <p:nvPr>
            <p:ph idx="1"/>
          </p:nvPr>
        </p:nvSpPr>
        <p:spPr>
          <a:xfrm>
            <a:off x="457200" y="2924944"/>
            <a:ext cx="8229600" cy="3816424"/>
          </a:xfrm>
        </p:spPr>
        <p:txBody>
          <a:bodyPr>
            <a:normAutofit/>
          </a:bodyPr>
          <a:lstStyle/>
          <a:p>
            <a:r>
              <a:rPr lang="zh-TW" altLang="en-US" dirty="0"/>
              <a:t>社會學習因人們具有共通的注意而加強，對於同樣的人或事具有共同注意，為溝通及教學提供了共同基礎</a:t>
            </a:r>
            <a:r>
              <a:rPr lang="zh-TW" altLang="en-US" dirty="0" smtClean="0"/>
              <a:t>。</a:t>
            </a:r>
            <a:endParaRPr lang="en-US" altLang="zh-TW" dirty="0" smtClean="0"/>
          </a:p>
          <a:p>
            <a:pPr marL="0" indent="0">
              <a:buNone/>
            </a:pPr>
            <a:endParaRPr lang="en-US" altLang="zh-TW" dirty="0" smtClean="0"/>
          </a:p>
        </p:txBody>
      </p:sp>
    </p:spTree>
    <p:extLst>
      <p:ext uri="{BB962C8B-B14F-4D97-AF65-F5344CB8AC3E}">
        <p14:creationId xmlns:p14="http://schemas.microsoft.com/office/powerpoint/2010/main" xmlns="" val="12313089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
            </a:r>
            <a:br>
              <a:rPr lang="en-US" altLang="zh-TW" dirty="0" smtClean="0"/>
            </a:br>
            <a:r>
              <a:rPr lang="zh-TW" altLang="en-US" dirty="0" smtClean="0"/>
              <a:t>共同</a:t>
            </a:r>
            <a:r>
              <a:rPr lang="zh-TW" altLang="en-US" dirty="0"/>
              <a:t>注意的一個早期表現</a:t>
            </a:r>
            <a:r>
              <a:rPr lang="zh-TW" altLang="en-US" dirty="0" smtClean="0"/>
              <a:t>就是</a:t>
            </a:r>
            <a:r>
              <a:rPr lang="en-US" altLang="zh-TW" dirty="0" smtClean="0"/>
              <a:t/>
            </a:r>
            <a:br>
              <a:rPr lang="en-US" altLang="zh-TW" dirty="0" smtClean="0"/>
            </a:br>
            <a:r>
              <a:rPr lang="en-US" altLang="zh-TW" dirty="0" smtClean="0"/>
              <a:t>gaze following</a:t>
            </a:r>
            <a:r>
              <a:rPr lang="zh-TW" altLang="en-US" dirty="0"/>
              <a:t/>
            </a:r>
            <a:br>
              <a:rPr lang="zh-TW" altLang="en-US" dirty="0"/>
            </a:br>
            <a:endParaRPr lang="zh-TW" altLang="en-US" dirty="0"/>
          </a:p>
        </p:txBody>
      </p:sp>
      <p:sp>
        <p:nvSpPr>
          <p:cNvPr id="3" name="內容版面配置區 2"/>
          <p:cNvSpPr>
            <a:spLocks noGrp="1"/>
          </p:cNvSpPr>
          <p:nvPr>
            <p:ph idx="1"/>
          </p:nvPr>
        </p:nvSpPr>
        <p:spPr/>
        <p:txBody>
          <a:bodyPr>
            <a:normAutofit fontScale="77500" lnSpcReduction="20000"/>
          </a:bodyPr>
          <a:lstStyle/>
          <a:p>
            <a:r>
              <a:rPr lang="zh-TW" altLang="en-US" dirty="0"/>
              <a:t>當位於邊緣的目標是在視界內時，六個月前的嬰兒比較常往一個成人轉頭的方向去</a:t>
            </a:r>
            <a:r>
              <a:rPr lang="zh-TW" altLang="en-US" dirty="0" smtClean="0"/>
              <a:t>看</a:t>
            </a:r>
            <a:endParaRPr lang="en-US" altLang="zh-TW" dirty="0" smtClean="0"/>
          </a:p>
          <a:p>
            <a:endParaRPr lang="zh-TW" altLang="en-US" dirty="0"/>
          </a:p>
          <a:p>
            <a:r>
              <a:rPr lang="zh-TW" altLang="en-US" dirty="0"/>
              <a:t>到九個月，嬰兒在與一個反應機器人（</a:t>
            </a:r>
            <a:r>
              <a:rPr lang="en-US" altLang="zh-TW" dirty="0"/>
              <a:t>responsive </a:t>
            </a:r>
            <a:r>
              <a:rPr lang="en-US" altLang="zh-TW" dirty="0" smtClean="0"/>
              <a:t>robot</a:t>
            </a:r>
            <a:r>
              <a:rPr lang="en-US" altLang="zh-TW" dirty="0"/>
              <a:t>)</a:t>
            </a:r>
            <a:r>
              <a:rPr lang="zh-TW" altLang="en-US" dirty="0" smtClean="0"/>
              <a:t>互動</a:t>
            </a:r>
            <a:r>
              <a:rPr lang="zh-TW" altLang="en-US" dirty="0"/>
              <a:t>時會跟隨它頭部的轉動，其時機及關連是嬰兒動作的關鍵</a:t>
            </a:r>
            <a:r>
              <a:rPr lang="zh-TW" altLang="en-US" dirty="0" smtClean="0"/>
              <a:t>，而</a:t>
            </a:r>
            <a:r>
              <a:rPr lang="zh-TW" altLang="en-US" dirty="0"/>
              <a:t>非只是機器人的外表。</a:t>
            </a:r>
          </a:p>
          <a:p>
            <a:endParaRPr lang="zh-TW" altLang="en-US" dirty="0"/>
          </a:p>
          <a:p>
            <a:r>
              <a:rPr lang="zh-TW" altLang="en-US" dirty="0"/>
              <a:t>但究竟嬰兒是嚐試去看他人之所見或只是追隨他人頭部的動作則不得而知</a:t>
            </a:r>
            <a:r>
              <a:rPr lang="zh-TW" altLang="en-US" dirty="0" smtClean="0"/>
              <a:t>。</a:t>
            </a:r>
            <a:endParaRPr lang="en-US" altLang="zh-TW" dirty="0" smtClean="0"/>
          </a:p>
          <a:p>
            <a:endParaRPr lang="zh-TW" altLang="en-US" dirty="0"/>
          </a:p>
          <a:p>
            <a:r>
              <a:rPr lang="zh-TW" altLang="en-US" dirty="0"/>
              <a:t>到</a:t>
            </a:r>
            <a:r>
              <a:rPr lang="en-US" altLang="zh-TW" dirty="0"/>
              <a:t>12</a:t>
            </a:r>
            <a:r>
              <a:rPr lang="zh-TW" altLang="en-US" dirty="0"/>
              <a:t>個月大時，嬰兒對他人眼睛的方向與狀況（睜開或閉上）已能感知，而非只是感知轉頭的方向。</a:t>
            </a:r>
          </a:p>
          <a:p>
            <a:endParaRPr lang="zh-TW" altLang="en-US" dirty="0"/>
          </a:p>
        </p:txBody>
      </p:sp>
    </p:spTree>
    <p:extLst>
      <p:ext uri="{BB962C8B-B14F-4D97-AF65-F5344CB8AC3E}">
        <p14:creationId xmlns:p14="http://schemas.microsoft.com/office/powerpoint/2010/main" xmlns="" val="3423955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gaze </a:t>
            </a:r>
            <a:r>
              <a:rPr lang="en-US" altLang="zh-TW" dirty="0" smtClean="0"/>
              <a:t>following</a:t>
            </a:r>
            <a:r>
              <a:rPr lang="zh-TW" altLang="en-US" dirty="0"/>
              <a:t/>
            </a:r>
            <a:br>
              <a:rPr lang="zh-TW" altLang="en-US" dirty="0"/>
            </a:br>
            <a:endParaRPr lang="zh-TW" altLang="en-US" dirty="0"/>
          </a:p>
        </p:txBody>
      </p:sp>
      <p:sp>
        <p:nvSpPr>
          <p:cNvPr id="3" name="內容版面配置區 2"/>
          <p:cNvSpPr>
            <a:spLocks noGrp="1"/>
          </p:cNvSpPr>
          <p:nvPr>
            <p:ph idx="1"/>
          </p:nvPr>
        </p:nvSpPr>
        <p:spPr>
          <a:xfrm>
            <a:off x="457200" y="1124744"/>
            <a:ext cx="8229600" cy="5472608"/>
          </a:xfrm>
        </p:spPr>
        <p:txBody>
          <a:bodyPr>
            <a:normAutofit fontScale="77500" lnSpcReduction="20000"/>
          </a:bodyPr>
          <a:lstStyle/>
          <a:p>
            <a:r>
              <a:rPr lang="zh-TW" altLang="en-US" dirty="0"/>
              <a:t>當一個成人睜眼看著二個等距物件之一時，</a:t>
            </a:r>
            <a:r>
              <a:rPr lang="en-US" altLang="zh-TW" dirty="0"/>
              <a:t>12</a:t>
            </a:r>
            <a:r>
              <a:rPr lang="zh-TW" altLang="en-US" dirty="0"/>
              <a:t>個月大的嬰兒也會跟隨注視該物件，不過若該成人只有轉頭而却將眼睛閉上時，嬰兒就不會跟隨</a:t>
            </a:r>
            <a:r>
              <a:rPr lang="zh-TW" altLang="en-US" dirty="0" smtClean="0"/>
              <a:t>。</a:t>
            </a:r>
            <a:endParaRPr lang="en-US" altLang="zh-TW" dirty="0" smtClean="0"/>
          </a:p>
          <a:p>
            <a:endParaRPr lang="en-US" altLang="zh-TW" dirty="0" smtClean="0"/>
          </a:p>
          <a:p>
            <a:r>
              <a:rPr lang="zh-TW" altLang="en-US" dirty="0" smtClean="0"/>
              <a:t>當成</a:t>
            </a:r>
            <a:r>
              <a:rPr lang="zh-TW" altLang="en-US" dirty="0"/>
              <a:t>人使用眼罩遮住眼睛時，</a:t>
            </a:r>
            <a:r>
              <a:rPr lang="en-US" altLang="zh-TW" dirty="0"/>
              <a:t>12</a:t>
            </a:r>
            <a:r>
              <a:rPr lang="zh-TW" altLang="en-US" dirty="0"/>
              <a:t>個月大的嬰兒會跟隨其轉頭，因為他們了解閉眼會阻礙視線却不知眼罩也會阻礙視線</a:t>
            </a:r>
            <a:r>
              <a:rPr lang="zh-TW" altLang="en-US" dirty="0" smtClean="0"/>
              <a:t>。</a:t>
            </a:r>
            <a:endParaRPr lang="en-US" altLang="zh-TW" dirty="0" smtClean="0"/>
          </a:p>
          <a:p>
            <a:endParaRPr lang="en-US" altLang="zh-TW" dirty="0" smtClean="0"/>
          </a:p>
          <a:p>
            <a:r>
              <a:rPr lang="zh-TW" altLang="en-US" dirty="0" smtClean="0"/>
              <a:t>不</a:t>
            </a:r>
            <a:r>
              <a:rPr lang="zh-TW" altLang="en-US" dirty="0"/>
              <a:t>過當讓嬰兒實際體驗眼罩之後，嬰兒就不會跟隨成人頭部的轉動，而控制組別依然如故；也就是嬰兒會將自己的經驗投射到他人，將自己當成模式（</a:t>
            </a:r>
            <a:r>
              <a:rPr lang="en-US" altLang="zh-TW" dirty="0"/>
              <a:t>model</a:t>
            </a:r>
            <a:r>
              <a:rPr lang="zh-TW" altLang="en-US" dirty="0"/>
              <a:t>）以銓釋他人的行為與經驗</a:t>
            </a:r>
            <a:r>
              <a:rPr lang="zh-TW" altLang="en-US" dirty="0" smtClean="0"/>
              <a:t>。</a:t>
            </a:r>
            <a:endParaRPr lang="en-US" altLang="zh-TW" dirty="0" smtClean="0"/>
          </a:p>
          <a:p>
            <a:endParaRPr lang="en-US" altLang="zh-TW" dirty="0"/>
          </a:p>
          <a:p>
            <a:r>
              <a:rPr lang="zh-TW" altLang="en-US" dirty="0" smtClean="0"/>
              <a:t>這</a:t>
            </a:r>
            <a:r>
              <a:rPr lang="zh-TW" altLang="en-US" dirty="0"/>
              <a:t>是一種高度有效的學習策略，此一能力可能是人類特有而自閉症兒童缺少此種能力，在機器學習中若能加入此一策略當大有助益。</a:t>
            </a:r>
          </a:p>
        </p:txBody>
      </p:sp>
    </p:spTree>
    <p:extLst>
      <p:ext uri="{BB962C8B-B14F-4D97-AF65-F5344CB8AC3E}">
        <p14:creationId xmlns:p14="http://schemas.microsoft.com/office/powerpoint/2010/main" xmlns="" val="7366588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a:solidFill>
                  <a:schemeClr val="accent2">
                    <a:lumMod val="75000"/>
                  </a:schemeClr>
                </a:solidFill>
              </a:rPr>
              <a:t>同理心與社會情緒（</a:t>
            </a:r>
            <a:r>
              <a:rPr lang="en-US" altLang="zh-TW" b="1" dirty="0">
                <a:solidFill>
                  <a:schemeClr val="accent2">
                    <a:lumMod val="75000"/>
                  </a:schemeClr>
                </a:solidFill>
              </a:rPr>
              <a:t>Empathy and social emotions</a:t>
            </a:r>
            <a:r>
              <a:rPr lang="zh-TW" altLang="en-US" b="1" dirty="0">
                <a:solidFill>
                  <a:schemeClr val="accent2">
                    <a:lumMod val="75000"/>
                  </a:schemeClr>
                </a:solidFill>
              </a:rPr>
              <a:t>）</a:t>
            </a:r>
            <a:br>
              <a:rPr lang="zh-TW" altLang="en-US" b="1" dirty="0">
                <a:solidFill>
                  <a:schemeClr val="accent2">
                    <a:lumMod val="75000"/>
                  </a:schemeClr>
                </a:solidFill>
              </a:rPr>
            </a:br>
            <a:endParaRPr lang="zh-TW" altLang="en-US" b="1" dirty="0">
              <a:solidFill>
                <a:schemeClr val="accent2">
                  <a:lumMod val="75000"/>
                </a:schemeClr>
              </a:solidFill>
            </a:endParaRPr>
          </a:p>
        </p:txBody>
      </p:sp>
      <p:sp>
        <p:nvSpPr>
          <p:cNvPr id="3" name="內容版面配置區 2"/>
          <p:cNvSpPr>
            <a:spLocks noGrp="1"/>
          </p:cNvSpPr>
          <p:nvPr>
            <p:ph idx="1"/>
          </p:nvPr>
        </p:nvSpPr>
        <p:spPr>
          <a:xfrm>
            <a:off x="457200" y="1600200"/>
            <a:ext cx="8229600" cy="4925144"/>
          </a:xfrm>
        </p:spPr>
        <p:txBody>
          <a:bodyPr>
            <a:normAutofit fontScale="92500" lnSpcReduction="20000"/>
          </a:bodyPr>
          <a:lstStyle/>
          <a:p>
            <a:r>
              <a:rPr lang="zh-TW" altLang="en-US" dirty="0" smtClean="0"/>
              <a:t>感覺</a:t>
            </a:r>
            <a:r>
              <a:rPr lang="zh-TW" altLang="en-US" dirty="0"/>
              <a:t>與調控情緒的能力是了解人類心智的閉鍵議題，目前也成為人與電腦互動研究的熱門領域。</a:t>
            </a:r>
          </a:p>
          <a:p>
            <a:r>
              <a:rPr lang="zh-TW" altLang="en-US" dirty="0"/>
              <a:t>人類許多情感過程（</a:t>
            </a:r>
            <a:r>
              <a:rPr lang="en-US" altLang="zh-TW" dirty="0"/>
              <a:t>affective process</a:t>
            </a:r>
            <a:r>
              <a:rPr lang="zh-TW" altLang="en-US" dirty="0"/>
              <a:t>）是具社會特性的</a:t>
            </a:r>
            <a:r>
              <a:rPr lang="zh-TW" altLang="en-US" dirty="0" smtClean="0"/>
              <a:t>。</a:t>
            </a:r>
            <a:endParaRPr lang="en-US" altLang="zh-TW" dirty="0" smtClean="0"/>
          </a:p>
          <a:p>
            <a:r>
              <a:rPr lang="zh-TW" altLang="en-US" dirty="0" smtClean="0"/>
              <a:t>研究</a:t>
            </a:r>
            <a:r>
              <a:rPr lang="zh-TW" altLang="en-US" dirty="0"/>
              <a:t>顯示還不會說話的幼兒會進行利他的使用工具行為，兒童亦顯示有原始型態的同理心</a:t>
            </a:r>
            <a:r>
              <a:rPr lang="zh-TW" altLang="en-US" dirty="0" smtClean="0"/>
              <a:t>。</a:t>
            </a:r>
            <a:endParaRPr lang="en-US" altLang="zh-TW" dirty="0" smtClean="0"/>
          </a:p>
          <a:p>
            <a:r>
              <a:rPr lang="zh-TW" altLang="en-US" dirty="0" smtClean="0"/>
              <a:t>當</a:t>
            </a:r>
            <a:r>
              <a:rPr lang="zh-TW" altLang="en-US" dirty="0"/>
              <a:t>一個成人看起來像傷到一根指頭而痛苦地哭泣時，還不到三歲的幼兒會安慰他，有時會提供一個繃帶成泰迪熊</a:t>
            </a:r>
            <a:r>
              <a:rPr lang="zh-TW" altLang="en-US" dirty="0" smtClean="0"/>
              <a:t>。</a:t>
            </a:r>
            <a:endParaRPr lang="en-US" altLang="zh-TW" dirty="0" smtClean="0"/>
          </a:p>
          <a:p>
            <a:r>
              <a:rPr lang="zh-TW" altLang="en-US" dirty="0" smtClean="0"/>
              <a:t>類似</a:t>
            </a:r>
            <a:r>
              <a:rPr lang="zh-TW" altLang="en-US" dirty="0"/>
              <a:t>行為也可見於兒童幫助及安慰一個“哭泣”的機器人。</a:t>
            </a:r>
          </a:p>
          <a:p>
            <a:endParaRPr lang="zh-TW" altLang="en-US" dirty="0"/>
          </a:p>
        </p:txBody>
      </p:sp>
    </p:spTree>
    <p:extLst>
      <p:ext uri="{BB962C8B-B14F-4D97-AF65-F5344CB8AC3E}">
        <p14:creationId xmlns:p14="http://schemas.microsoft.com/office/powerpoint/2010/main" xmlns="" val="31056879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fontScale="92500" lnSpcReduction="20000"/>
          </a:bodyPr>
          <a:lstStyle/>
          <a:p>
            <a:r>
              <a:rPr lang="zh-TW" altLang="en-US" dirty="0"/>
              <a:t>腦部造影研究顯示：一個成人自己接受疼痛刺激時與目睹他人接受疼痛刺激時所激發的腦區有所重疊</a:t>
            </a:r>
            <a:r>
              <a:rPr lang="zh-TW" altLang="en-US" dirty="0" smtClean="0"/>
              <a:t>。</a:t>
            </a:r>
            <a:endParaRPr lang="en-US" altLang="zh-TW" dirty="0" smtClean="0"/>
          </a:p>
          <a:p>
            <a:r>
              <a:rPr lang="zh-TW" altLang="en-US" dirty="0" smtClean="0"/>
              <a:t>這些</a:t>
            </a:r>
            <a:r>
              <a:rPr lang="zh-TW" altLang="en-US" dirty="0"/>
              <a:t>神經反應受到文化經驗，訓練與感受自己與別人相似程度等因素的影響</a:t>
            </a:r>
            <a:r>
              <a:rPr lang="zh-TW" altLang="en-US" dirty="0" smtClean="0"/>
              <a:t>。</a:t>
            </a:r>
            <a:endParaRPr lang="en-US" altLang="zh-TW" dirty="0" smtClean="0"/>
          </a:p>
          <a:p>
            <a:r>
              <a:rPr lang="zh-TW" altLang="en-US" dirty="0" smtClean="0"/>
              <a:t>在</a:t>
            </a:r>
            <a:r>
              <a:rPr lang="zh-TW" altLang="en-US" dirty="0"/>
              <a:t>反社會性格的人，會呈現異於常人的神經活動形式</a:t>
            </a:r>
            <a:r>
              <a:rPr lang="zh-TW" altLang="en-US" dirty="0" smtClean="0"/>
              <a:t>。</a:t>
            </a:r>
            <a:endParaRPr lang="en-US" altLang="zh-TW" dirty="0" smtClean="0"/>
          </a:p>
          <a:p>
            <a:r>
              <a:rPr lang="zh-TW" altLang="en-US" dirty="0" smtClean="0"/>
              <a:t>研究</a:t>
            </a:r>
            <a:r>
              <a:rPr lang="zh-TW" altLang="en-US" dirty="0"/>
              <a:t>個人之間在同理心（</a:t>
            </a:r>
            <a:r>
              <a:rPr lang="en-US" altLang="zh-TW" dirty="0"/>
              <a:t>empathy</a:t>
            </a:r>
            <a:r>
              <a:rPr lang="zh-TW" altLang="en-US" dirty="0"/>
              <a:t>）與同情心（</a:t>
            </a:r>
            <a:r>
              <a:rPr lang="en-US" altLang="zh-TW" dirty="0"/>
              <a:t>compassion</a:t>
            </a:r>
            <a:r>
              <a:rPr lang="zh-TW" altLang="en-US" dirty="0"/>
              <a:t>）的個人差異是發展社會認知神經科學（</a:t>
            </a:r>
            <a:r>
              <a:rPr lang="en-US" altLang="zh-TW" dirty="0"/>
              <a:t>developmental social-cognitive neuroscience</a:t>
            </a:r>
            <a:r>
              <a:rPr lang="zh-TW" altLang="en-US" dirty="0"/>
              <a:t>）的一個關鍵課題。</a:t>
            </a:r>
          </a:p>
          <a:p>
            <a:endParaRPr lang="zh-TW" altLang="en-US" dirty="0"/>
          </a:p>
          <a:p>
            <a:endParaRPr lang="zh-TW" altLang="en-US" dirty="0"/>
          </a:p>
          <a:p>
            <a:endParaRPr lang="zh-TW" altLang="en-US" dirty="0"/>
          </a:p>
        </p:txBody>
      </p:sp>
    </p:spTree>
    <p:extLst>
      <p:ext uri="{BB962C8B-B14F-4D97-AF65-F5344CB8AC3E}">
        <p14:creationId xmlns:p14="http://schemas.microsoft.com/office/powerpoint/2010/main" xmlns="" val="19442556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FF0000"/>
                </a:solidFill>
              </a:rPr>
              <a:t>對教育工作的</a:t>
            </a:r>
            <a:r>
              <a:rPr lang="zh-TW" altLang="en-US" b="1" dirty="0" smtClean="0">
                <a:solidFill>
                  <a:srgbClr val="FF0000"/>
                </a:solidFill>
              </a:rPr>
              <a:t>啟發</a:t>
            </a:r>
            <a:endParaRPr lang="zh-TW" altLang="en-US" b="1" dirty="0">
              <a:solidFill>
                <a:srgbClr val="FF0000"/>
              </a:solidFill>
            </a:endParaRPr>
          </a:p>
        </p:txBody>
      </p:sp>
      <p:sp>
        <p:nvSpPr>
          <p:cNvPr id="3" name="內容版面配置區 2"/>
          <p:cNvSpPr>
            <a:spLocks noGrp="1"/>
          </p:cNvSpPr>
          <p:nvPr>
            <p:ph idx="1"/>
          </p:nvPr>
        </p:nvSpPr>
        <p:spPr>
          <a:xfrm>
            <a:off x="457200" y="1412776"/>
            <a:ext cx="8229600" cy="5256584"/>
          </a:xfrm>
        </p:spPr>
        <p:txBody>
          <a:bodyPr>
            <a:normAutofit/>
          </a:bodyPr>
          <a:lstStyle/>
          <a:p>
            <a:r>
              <a:rPr lang="zh-TW" altLang="en-US" dirty="0"/>
              <a:t>在長時間的未成熟期，人腦被隱性</a:t>
            </a:r>
            <a:r>
              <a:rPr lang="en-US" altLang="zh-TW" dirty="0"/>
              <a:t>(implicit)</a:t>
            </a:r>
            <a:r>
              <a:rPr lang="zh-TW" altLang="en-US" dirty="0"/>
              <a:t>的社會與統計學習（</a:t>
            </a:r>
            <a:r>
              <a:rPr lang="en-US" altLang="zh-TW" dirty="0"/>
              <a:t>social and statistical learning</a:t>
            </a:r>
            <a:r>
              <a:rPr lang="zh-TW" altLang="en-US" dirty="0"/>
              <a:t>）所</a:t>
            </a:r>
            <a:r>
              <a:rPr lang="zh-TW" altLang="en-US" dirty="0" smtClean="0"/>
              <a:t>雕塑</a:t>
            </a:r>
            <a:endParaRPr lang="en-US" altLang="zh-TW" dirty="0" smtClean="0"/>
          </a:p>
          <a:p>
            <a:endParaRPr lang="en-US" altLang="zh-TW" dirty="0" smtClean="0"/>
          </a:p>
          <a:p>
            <a:r>
              <a:rPr lang="zh-TW" altLang="en-US" dirty="0" smtClean="0"/>
              <a:t>兒童</a:t>
            </a:r>
            <a:r>
              <a:rPr lang="zh-TW" altLang="en-US" dirty="0"/>
              <a:t>從相當無助，只能觀望的新生兒發展到會走路，會說話，有同理心的人，他無時無刻不在進行著因果關係的實驗</a:t>
            </a:r>
            <a:r>
              <a:rPr lang="zh-TW" altLang="en-US" dirty="0" smtClean="0"/>
              <a:t>。</a:t>
            </a:r>
            <a:endParaRPr lang="en-US" altLang="zh-TW" dirty="0" smtClean="0"/>
          </a:p>
          <a:p>
            <a:endParaRPr lang="en-US" altLang="zh-TW" dirty="0"/>
          </a:p>
        </p:txBody>
      </p:sp>
    </p:spTree>
    <p:extLst>
      <p:ext uri="{BB962C8B-B14F-4D97-AF65-F5344CB8AC3E}">
        <p14:creationId xmlns:p14="http://schemas.microsoft.com/office/powerpoint/2010/main" xmlns="" val="4637960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a:t>教育者轉向心理學、神經科學及機器學習來尋找答案：那些支持人類嬰兒豐碩而毫不費力的學習原則能否用來改進教育。</a:t>
            </a:r>
          </a:p>
          <a:p>
            <a:r>
              <a:rPr lang="zh-TW" altLang="en-US" dirty="0"/>
              <a:t>在以下三方面正在進行</a:t>
            </a:r>
            <a:r>
              <a:rPr lang="zh-TW" altLang="en-US" dirty="0" smtClean="0"/>
              <a:t>：</a:t>
            </a:r>
            <a:endParaRPr lang="en-US" altLang="zh-TW" dirty="0" smtClean="0"/>
          </a:p>
          <a:p>
            <a:pPr marL="0" indent="0">
              <a:buNone/>
            </a:pPr>
            <a:r>
              <a:rPr lang="en-US" altLang="zh-TW" dirty="0" smtClean="0"/>
              <a:t>      1</a:t>
            </a:r>
            <a:r>
              <a:rPr lang="en-US" altLang="zh-TW" dirty="0"/>
              <a:t>.</a:t>
            </a:r>
            <a:r>
              <a:rPr lang="zh-TW" altLang="en-US" dirty="0"/>
              <a:t>早期干預（</a:t>
            </a:r>
            <a:r>
              <a:rPr lang="en-US" altLang="zh-TW" dirty="0"/>
              <a:t>early intervention</a:t>
            </a:r>
            <a:r>
              <a:rPr lang="zh-TW" altLang="en-US" dirty="0" smtClean="0"/>
              <a:t>）</a:t>
            </a:r>
            <a:endParaRPr lang="en-US" altLang="zh-TW" dirty="0" smtClean="0"/>
          </a:p>
          <a:p>
            <a:pPr marL="0" indent="0">
              <a:buNone/>
            </a:pPr>
            <a:r>
              <a:rPr lang="en-US" altLang="zh-TW" dirty="0" smtClean="0"/>
              <a:t>      2</a:t>
            </a:r>
            <a:r>
              <a:rPr lang="en-US" altLang="zh-TW" dirty="0"/>
              <a:t>.</a:t>
            </a:r>
            <a:r>
              <a:rPr lang="zh-TW" altLang="en-US" dirty="0"/>
              <a:t>校外學習（</a:t>
            </a:r>
            <a:r>
              <a:rPr lang="en-US" altLang="zh-TW" dirty="0"/>
              <a:t>learning outside of school</a:t>
            </a:r>
            <a:r>
              <a:rPr lang="zh-TW" altLang="en-US" dirty="0" smtClean="0"/>
              <a:t>）</a:t>
            </a:r>
            <a:endParaRPr lang="en-US" altLang="zh-TW" dirty="0" smtClean="0"/>
          </a:p>
          <a:p>
            <a:pPr marL="0" indent="0">
              <a:buNone/>
            </a:pPr>
            <a:r>
              <a:rPr lang="en-US" altLang="zh-TW" dirty="0" smtClean="0"/>
              <a:t>      3</a:t>
            </a:r>
            <a:r>
              <a:rPr lang="en-US" altLang="zh-TW" dirty="0"/>
              <a:t>.</a:t>
            </a:r>
            <a:r>
              <a:rPr lang="zh-TW" altLang="en-US" dirty="0"/>
              <a:t>正式教育（</a:t>
            </a:r>
            <a:r>
              <a:rPr lang="en-US" altLang="zh-TW" dirty="0"/>
              <a:t>formal education</a:t>
            </a:r>
            <a:r>
              <a:rPr lang="zh-TW" altLang="en-US" dirty="0"/>
              <a:t>）。</a:t>
            </a:r>
          </a:p>
        </p:txBody>
      </p:sp>
    </p:spTree>
    <p:extLst>
      <p:ext uri="{BB962C8B-B14F-4D97-AF65-F5344CB8AC3E}">
        <p14:creationId xmlns:p14="http://schemas.microsoft.com/office/powerpoint/2010/main" xmlns="" val="1195057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t>對三種哺乳類腦部發育的研究來探討人類新皮質如何演化而來，分別是鼠類（</a:t>
            </a:r>
            <a:r>
              <a:rPr lang="en-US" altLang="zh-TW" i="1" dirty="0" err="1" smtClean="0"/>
              <a:t>Mus</a:t>
            </a:r>
            <a:r>
              <a:rPr lang="en-US" altLang="zh-TW" i="1" dirty="0" smtClean="0"/>
              <a:t> </a:t>
            </a:r>
            <a:r>
              <a:rPr lang="en-US" altLang="zh-TW" i="1" dirty="0" err="1" smtClean="0"/>
              <a:t>musculus</a:t>
            </a:r>
            <a:r>
              <a:rPr lang="zh-TW" altLang="en-US" dirty="0" smtClean="0"/>
              <a:t>），</a:t>
            </a:r>
            <a:r>
              <a:rPr lang="en-US" altLang="zh-TW" dirty="0" smtClean="0"/>
              <a:t>Macaque</a:t>
            </a:r>
            <a:r>
              <a:rPr lang="zh-TW" altLang="en-US" dirty="0" smtClean="0"/>
              <a:t>猴（</a:t>
            </a:r>
            <a:r>
              <a:rPr lang="en-US" altLang="zh-TW" i="1" dirty="0" err="1" smtClean="0"/>
              <a:t>Macaca</a:t>
            </a:r>
            <a:r>
              <a:rPr lang="en-US" altLang="zh-TW" i="1" dirty="0" smtClean="0"/>
              <a:t> </a:t>
            </a:r>
            <a:r>
              <a:rPr lang="en-US" altLang="zh-TW" i="1" dirty="0" err="1" smtClean="0"/>
              <a:t>mulatta</a:t>
            </a:r>
            <a:r>
              <a:rPr lang="zh-TW" altLang="en-US" dirty="0" smtClean="0"/>
              <a:t>）與人類（</a:t>
            </a:r>
            <a:r>
              <a:rPr lang="en-US" altLang="zh-TW" i="1" dirty="0" smtClean="0"/>
              <a:t>Homo sapiens</a:t>
            </a:r>
            <a:r>
              <a:rPr lang="zh-TW" altLang="en-US" dirty="0" smtClean="0"/>
              <a:t>）。</a:t>
            </a:r>
            <a:endParaRPr lang="en-US" altLang="zh-TW" dirty="0" smtClean="0"/>
          </a:p>
          <a:p>
            <a:r>
              <a:rPr lang="zh-TW" altLang="en-US" dirty="0" smtClean="0"/>
              <a:t>鼠類與人類在九千萬到</a:t>
            </a:r>
            <a:r>
              <a:rPr lang="en-US" altLang="zh-TW" dirty="0" smtClean="0"/>
              <a:t>1</a:t>
            </a:r>
            <a:r>
              <a:rPr lang="zh-TW" altLang="en-US" dirty="0" smtClean="0"/>
              <a:t>億年前分歧，而</a:t>
            </a:r>
            <a:r>
              <a:rPr lang="en-US" altLang="zh-TW" dirty="0" smtClean="0"/>
              <a:t>Macaque</a:t>
            </a:r>
            <a:r>
              <a:rPr lang="zh-TW" altLang="en-US" dirty="0" smtClean="0"/>
              <a:t>與人類在</a:t>
            </a:r>
            <a:r>
              <a:rPr lang="en-US" altLang="zh-TW" dirty="0" smtClean="0"/>
              <a:t>2</a:t>
            </a:r>
            <a:r>
              <a:rPr lang="zh-TW" altLang="en-US" dirty="0" smtClean="0"/>
              <a:t>千</a:t>
            </a:r>
            <a:r>
              <a:rPr lang="en-US" altLang="zh-TW" dirty="0" smtClean="0"/>
              <a:t>5</a:t>
            </a:r>
            <a:r>
              <a:rPr lang="zh-TW" altLang="en-US" dirty="0" smtClean="0"/>
              <a:t>百萬年前分歧。</a:t>
            </a:r>
            <a:endParaRPr lang="en-US" altLang="zh-TW" dirty="0" smtClean="0"/>
          </a:p>
          <a:p>
            <a:r>
              <a:rPr lang="zh-TW" altLang="en-US" dirty="0" smtClean="0"/>
              <a:t>這三種哺乳類並不是演化的三個不同</a:t>
            </a:r>
            <a:r>
              <a:rPr lang="zh-TW" altLang="en-US" dirty="0"/>
              <a:t>階段，而是</a:t>
            </a:r>
            <a:r>
              <a:rPr lang="zh-TW" altLang="en-US" dirty="0" smtClean="0"/>
              <a:t>演化上三個不同的方向。</a:t>
            </a:r>
            <a:endParaRPr lang="zh-TW" altLang="en-US" dirty="0"/>
          </a:p>
        </p:txBody>
      </p:sp>
    </p:spTree>
    <p:extLst>
      <p:ext uri="{BB962C8B-B14F-4D97-AF65-F5344CB8AC3E}">
        <p14:creationId xmlns:p14="http://schemas.microsoft.com/office/powerpoint/2010/main" xmlns="" val="20575929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早期干預（</a:t>
            </a:r>
            <a:r>
              <a:rPr lang="en-US" altLang="zh-TW" dirty="0"/>
              <a:t>early intervention</a:t>
            </a:r>
            <a:r>
              <a:rPr lang="zh-TW" altLang="en-US" dirty="0"/>
              <a:t>）</a:t>
            </a:r>
          </a:p>
        </p:txBody>
      </p:sp>
      <p:sp>
        <p:nvSpPr>
          <p:cNvPr id="3" name="內容版面配置區 2"/>
          <p:cNvSpPr>
            <a:spLocks noGrp="1"/>
          </p:cNvSpPr>
          <p:nvPr>
            <p:ph idx="1"/>
          </p:nvPr>
        </p:nvSpPr>
        <p:spPr/>
        <p:txBody>
          <a:bodyPr>
            <a:normAutofit/>
          </a:bodyPr>
          <a:lstStyle/>
          <a:p>
            <a:r>
              <a:rPr lang="zh-TW" altLang="en-US" dirty="0"/>
              <a:t>兒童生來就具有學習能力，但能學多少則有賴於環境的輸入（</a:t>
            </a:r>
            <a:r>
              <a:rPr lang="en-US" altLang="zh-TW" dirty="0"/>
              <a:t>environmental input</a:t>
            </a:r>
            <a:r>
              <a:rPr lang="zh-TW" altLang="en-US" dirty="0"/>
              <a:t>）包括社會方面與語言方面</a:t>
            </a:r>
            <a:r>
              <a:rPr lang="zh-TW" altLang="en-US" dirty="0" smtClean="0"/>
              <a:t>。</a:t>
            </a:r>
            <a:endParaRPr lang="en-US" altLang="zh-TW" dirty="0" smtClean="0"/>
          </a:p>
          <a:p>
            <a:endParaRPr lang="en-US" altLang="zh-TW" dirty="0"/>
          </a:p>
          <a:p>
            <a:r>
              <a:rPr lang="zh-TW" altLang="en-US" dirty="0" smtClean="0"/>
              <a:t>許多</a:t>
            </a:r>
            <a:r>
              <a:rPr lang="zh-TW" altLang="en-US" dirty="0"/>
              <a:t>進入幼稚園的兒童並未準備好進學校，在入學時就落後的兒童往往終究還是跟不上。</a:t>
            </a:r>
          </a:p>
          <a:p>
            <a:endParaRPr lang="zh-TW" altLang="en-US" dirty="0"/>
          </a:p>
        </p:txBody>
      </p:sp>
    </p:spTree>
    <p:extLst>
      <p:ext uri="{BB962C8B-B14F-4D97-AF65-F5344CB8AC3E}">
        <p14:creationId xmlns:p14="http://schemas.microsoft.com/office/powerpoint/2010/main" xmlns="" val="13756179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早期干預（</a:t>
            </a:r>
            <a:r>
              <a:rPr lang="en-US" altLang="zh-TW" dirty="0"/>
              <a:t>early intervention</a:t>
            </a:r>
            <a:r>
              <a:rPr lang="zh-TW" altLang="en-US" dirty="0"/>
              <a:t>）</a:t>
            </a:r>
          </a:p>
        </p:txBody>
      </p:sp>
      <p:sp>
        <p:nvSpPr>
          <p:cNvPr id="3" name="內容版面配置區 2"/>
          <p:cNvSpPr>
            <a:spLocks noGrp="1"/>
          </p:cNvSpPr>
          <p:nvPr>
            <p:ph idx="1"/>
          </p:nvPr>
        </p:nvSpPr>
        <p:spPr>
          <a:xfrm>
            <a:off x="457200" y="1196752"/>
            <a:ext cx="8229600" cy="4929411"/>
          </a:xfrm>
        </p:spPr>
        <p:txBody>
          <a:bodyPr>
            <a:normAutofit fontScale="85000" lnSpcReduction="10000"/>
          </a:bodyPr>
          <a:lstStyle/>
          <a:p>
            <a:r>
              <a:rPr lang="zh-TW" altLang="en-US" dirty="0"/>
              <a:t>神經學研究認為在一年級以前學習機會的不同可能造成會影響的往後學校學習的神經差異</a:t>
            </a:r>
            <a:r>
              <a:rPr lang="en-US" altLang="zh-TW" dirty="0"/>
              <a:t>neural difference</a:t>
            </a:r>
            <a:r>
              <a:rPr lang="zh-TW" altLang="en-US" dirty="0" smtClean="0"/>
              <a:t>。</a:t>
            </a:r>
            <a:endParaRPr lang="en-US" altLang="zh-TW" dirty="0" smtClean="0"/>
          </a:p>
          <a:p>
            <a:r>
              <a:rPr lang="zh-TW" altLang="en-US" dirty="0" smtClean="0"/>
              <a:t>此</a:t>
            </a:r>
            <a:r>
              <a:rPr lang="zh-TW" altLang="en-US" dirty="0"/>
              <a:t>種在對的時機給予對的輸入（</a:t>
            </a:r>
            <a:r>
              <a:rPr lang="en-US" altLang="zh-TW" dirty="0"/>
              <a:t>right input at the right time</a:t>
            </a:r>
            <a:r>
              <a:rPr lang="zh-TW" altLang="en-US" dirty="0"/>
              <a:t>）會有骨牌效應（</a:t>
            </a:r>
            <a:r>
              <a:rPr lang="en-US" altLang="zh-TW" dirty="0"/>
              <a:t>cascading effect</a:t>
            </a:r>
            <a:r>
              <a:rPr lang="zh-TW" altLang="en-US" dirty="0"/>
              <a:t>）的認知導致對具有學習效果不佳的高危險性兒童給予早期干預，進行促進早期社會互動與關連的計畫以後在學業成就，社會適應及經濟成功方面會產生顯著的長期效果，並且經濟效益極高</a:t>
            </a:r>
            <a:r>
              <a:rPr lang="zh-TW" altLang="en-US" dirty="0" smtClean="0"/>
              <a:t>。</a:t>
            </a:r>
            <a:endParaRPr lang="en-US" altLang="zh-TW" dirty="0" smtClean="0"/>
          </a:p>
          <a:p>
            <a:endParaRPr lang="en-US" altLang="zh-TW" dirty="0" smtClean="0"/>
          </a:p>
          <a:p>
            <a:r>
              <a:rPr lang="zh-TW" altLang="en-US" dirty="0" smtClean="0"/>
              <a:t>對</a:t>
            </a:r>
            <a:r>
              <a:rPr lang="zh-TW" altLang="en-US" dirty="0"/>
              <a:t>有障礙的學童如自閉症（</a:t>
            </a:r>
            <a:r>
              <a:rPr lang="en-US" altLang="zh-TW" dirty="0"/>
              <a:t>autism spectrum disorder</a:t>
            </a:r>
            <a:r>
              <a:rPr lang="zh-TW" altLang="en-US" dirty="0"/>
              <a:t>）或閱讀困難（</a:t>
            </a:r>
            <a:r>
              <a:rPr lang="en-US" altLang="zh-TW" dirty="0"/>
              <a:t>dyslexia</a:t>
            </a:r>
            <a:r>
              <a:rPr lang="zh-TW" altLang="en-US" dirty="0"/>
              <a:t>）早期干預亦有顯著效果。</a:t>
            </a:r>
          </a:p>
          <a:p>
            <a:endParaRPr lang="zh-TW" altLang="en-US" dirty="0"/>
          </a:p>
        </p:txBody>
      </p:sp>
    </p:spTree>
    <p:extLst>
      <p:ext uri="{BB962C8B-B14F-4D97-AF65-F5344CB8AC3E}">
        <p14:creationId xmlns:p14="http://schemas.microsoft.com/office/powerpoint/2010/main" xmlns="" val="11134310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301006"/>
          </a:xfrm>
        </p:spPr>
        <p:txBody>
          <a:bodyPr>
            <a:normAutofit fontScale="90000"/>
          </a:bodyPr>
          <a:lstStyle/>
          <a:p>
            <a:r>
              <a:rPr lang="en-US" altLang="zh-TW" dirty="0" smtClean="0"/>
              <a:t/>
            </a:r>
            <a:br>
              <a:rPr lang="en-US" altLang="zh-TW" dirty="0" smtClean="0"/>
            </a:br>
            <a:r>
              <a:rPr lang="zh-TW" altLang="en-US" dirty="0" smtClean="0"/>
              <a:t>校外</a:t>
            </a:r>
            <a:r>
              <a:rPr lang="zh-TW" altLang="en-US" dirty="0"/>
              <a:t>學習（</a:t>
            </a:r>
            <a:r>
              <a:rPr lang="en-US" altLang="zh-TW" dirty="0"/>
              <a:t>learning outside of school</a:t>
            </a:r>
            <a:r>
              <a:rPr lang="zh-TW" altLang="en-US" dirty="0" smtClean="0"/>
              <a:t>）</a:t>
            </a:r>
            <a:r>
              <a:rPr lang="zh-TW" altLang="en-US" dirty="0"/>
              <a:t/>
            </a:r>
            <a:br>
              <a:rPr lang="zh-TW" altLang="en-US" dirty="0"/>
            </a:br>
            <a:endParaRPr lang="zh-TW" altLang="en-US" dirty="0"/>
          </a:p>
        </p:txBody>
      </p:sp>
      <p:sp>
        <p:nvSpPr>
          <p:cNvPr id="3" name="內容版面配置區 2"/>
          <p:cNvSpPr>
            <a:spLocks noGrp="1"/>
          </p:cNvSpPr>
          <p:nvPr>
            <p:ph idx="1"/>
          </p:nvPr>
        </p:nvSpPr>
        <p:spPr>
          <a:xfrm>
            <a:off x="457200" y="1484784"/>
            <a:ext cx="8229600" cy="5373216"/>
          </a:xfrm>
        </p:spPr>
        <p:txBody>
          <a:bodyPr>
            <a:normAutofit/>
          </a:bodyPr>
          <a:lstStyle/>
          <a:p>
            <a:r>
              <a:rPr lang="zh-TW" altLang="en-US" dirty="0" smtClean="0"/>
              <a:t>正在</a:t>
            </a:r>
            <a:r>
              <a:rPr lang="zh-TW" altLang="en-US" dirty="0"/>
              <a:t>蓬勃發展的校外學習（</a:t>
            </a:r>
            <a:r>
              <a:rPr lang="en-US" altLang="zh-TW" dirty="0"/>
              <a:t>informal learning</a:t>
            </a:r>
            <a:r>
              <a:rPr lang="zh-TW" altLang="en-US" dirty="0"/>
              <a:t>）是奠基於非正式學習，佔了兒童學習相當大的</a:t>
            </a:r>
            <a:r>
              <a:rPr lang="zh-TW" altLang="en-US" dirty="0" smtClean="0"/>
              <a:t>份量</a:t>
            </a:r>
            <a:endParaRPr lang="en-US" altLang="zh-TW" dirty="0" smtClean="0"/>
          </a:p>
          <a:p>
            <a:endParaRPr lang="en-US" altLang="zh-TW" dirty="0"/>
          </a:p>
          <a:p>
            <a:endParaRPr lang="en-US" altLang="zh-TW" dirty="0" smtClean="0"/>
          </a:p>
          <a:p>
            <a:r>
              <a:rPr lang="zh-TW" altLang="en-US" dirty="0" smtClean="0"/>
              <a:t>兒童</a:t>
            </a:r>
            <a:r>
              <a:rPr lang="en-US" altLang="zh-TW" dirty="0"/>
              <a:t>80%</a:t>
            </a:r>
            <a:r>
              <a:rPr lang="zh-TW" altLang="en-US" dirty="0"/>
              <a:t>的時間是在校外、在家庭、在社區中心，在俱樂部、網路、博物館、動物園、水族館，經由數位媒體及遊戲都在</a:t>
            </a:r>
            <a:r>
              <a:rPr lang="zh-TW" altLang="en-US" dirty="0" smtClean="0"/>
              <a:t>學習</a:t>
            </a:r>
            <a:endParaRPr lang="en-US" altLang="zh-TW" dirty="0"/>
          </a:p>
          <a:p>
            <a:endParaRPr lang="en-US" altLang="zh-TW" dirty="0" smtClean="0"/>
          </a:p>
          <a:p>
            <a:endParaRPr lang="zh-TW" altLang="en-US" dirty="0"/>
          </a:p>
        </p:txBody>
      </p:sp>
    </p:spTree>
    <p:extLst>
      <p:ext uri="{BB962C8B-B14F-4D97-AF65-F5344CB8AC3E}">
        <p14:creationId xmlns:p14="http://schemas.microsoft.com/office/powerpoint/2010/main" xmlns="" val="26345908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校外學習（</a:t>
            </a:r>
            <a:r>
              <a:rPr lang="en-US" altLang="zh-TW" dirty="0"/>
              <a:t>learning outside of school</a:t>
            </a:r>
            <a:r>
              <a:rPr lang="zh-TW" altLang="en-US" dirty="0"/>
              <a:t>）</a:t>
            </a:r>
            <a:br>
              <a:rPr lang="zh-TW" altLang="en-US" dirty="0"/>
            </a:br>
            <a:endParaRPr lang="zh-TW" altLang="en-US" dirty="0"/>
          </a:p>
        </p:txBody>
      </p:sp>
      <p:sp>
        <p:nvSpPr>
          <p:cNvPr id="3" name="內容版面配置區 2"/>
          <p:cNvSpPr>
            <a:spLocks noGrp="1"/>
          </p:cNvSpPr>
          <p:nvPr>
            <p:ph idx="1"/>
          </p:nvPr>
        </p:nvSpPr>
        <p:spPr/>
        <p:txBody>
          <a:bodyPr>
            <a:normAutofit fontScale="85000" lnSpcReduction="10000"/>
          </a:bodyPr>
          <a:lstStyle/>
          <a:p>
            <a:r>
              <a:rPr lang="zh-TW" altLang="en-US" dirty="0"/>
              <a:t>非正式學習經常是高度社會化並且提供</a:t>
            </a:r>
            <a:r>
              <a:rPr lang="en-US" altLang="zh-TW" dirty="0"/>
              <a:t>mentoring, apprenticeship</a:t>
            </a:r>
            <a:r>
              <a:rPr lang="zh-TW" altLang="en-US" dirty="0"/>
              <a:t>及參與（</a:t>
            </a:r>
            <a:r>
              <a:rPr lang="en-US" altLang="zh-TW" dirty="0"/>
              <a:t>participation</a:t>
            </a:r>
            <a:r>
              <a:rPr lang="zh-TW" altLang="en-US" dirty="0"/>
              <a:t>），這些情況都會使學習者具有認同感（</a:t>
            </a:r>
            <a:r>
              <a:rPr lang="en-US" altLang="zh-TW" dirty="0"/>
              <a:t>sense of </a:t>
            </a:r>
            <a:r>
              <a:rPr lang="en-US" altLang="zh-TW" dirty="0" err="1"/>
              <a:t>idcutity</a:t>
            </a:r>
            <a:r>
              <a:rPr lang="zh-TW" altLang="en-US" dirty="0"/>
              <a:t>）</a:t>
            </a:r>
          </a:p>
          <a:p>
            <a:endParaRPr lang="zh-TW" altLang="en-US" dirty="0"/>
          </a:p>
          <a:p>
            <a:r>
              <a:rPr lang="zh-TW" altLang="en-US" dirty="0"/>
              <a:t>學習者會認為自己對技術很在行或自己是個小科學家，此種自我概念（</a:t>
            </a:r>
            <a:r>
              <a:rPr lang="en-US" altLang="zh-TW" dirty="0"/>
              <a:t>self-concept</a:t>
            </a:r>
            <a:r>
              <a:rPr lang="zh-TW" altLang="en-US" dirty="0"/>
              <a:t>）會影響兒童的興趣，目標以及未來的抉擇，</a:t>
            </a:r>
          </a:p>
          <a:p>
            <a:endParaRPr lang="zh-TW" altLang="en-US" dirty="0"/>
          </a:p>
          <a:p>
            <a:r>
              <a:rPr lang="zh-TW" altLang="en-US" dirty="0"/>
              <a:t>因此小學及中學的教師都正設法在教學中運用這種在自然的社會學習中所具有的智識好奇心及熱烈的學習慾望。</a:t>
            </a:r>
          </a:p>
          <a:p>
            <a:endParaRPr lang="zh-TW" altLang="en-US" dirty="0"/>
          </a:p>
          <a:p>
            <a:endParaRPr lang="zh-TW" altLang="en-US" dirty="0"/>
          </a:p>
          <a:p>
            <a:endParaRPr lang="zh-TW" altLang="en-US" dirty="0"/>
          </a:p>
        </p:txBody>
      </p:sp>
    </p:spTree>
    <p:extLst>
      <p:ext uri="{BB962C8B-B14F-4D97-AF65-F5344CB8AC3E}">
        <p14:creationId xmlns:p14="http://schemas.microsoft.com/office/powerpoint/2010/main" xmlns="" val="4193291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正式教育（</a:t>
            </a:r>
            <a:r>
              <a:rPr lang="en-US" altLang="zh-TW" dirty="0"/>
              <a:t>formal education</a:t>
            </a:r>
            <a:r>
              <a:rPr lang="zh-TW" altLang="en-US" dirty="0" smtClean="0"/>
              <a:t>）</a:t>
            </a:r>
            <a:endParaRPr lang="zh-TW" altLang="en-US" dirty="0"/>
          </a:p>
        </p:txBody>
      </p:sp>
      <p:sp>
        <p:nvSpPr>
          <p:cNvPr id="3" name="內容版面配置區 2"/>
          <p:cNvSpPr>
            <a:spLocks noGrp="1"/>
          </p:cNvSpPr>
          <p:nvPr>
            <p:ph idx="1"/>
          </p:nvPr>
        </p:nvSpPr>
        <p:spPr>
          <a:xfrm>
            <a:off x="467544" y="1412776"/>
            <a:ext cx="8229600" cy="5102027"/>
          </a:xfrm>
        </p:spPr>
        <p:txBody>
          <a:bodyPr>
            <a:normAutofit fontScale="85000" lnSpcReduction="20000"/>
          </a:bodyPr>
          <a:lstStyle/>
          <a:p>
            <a:r>
              <a:rPr lang="zh-TW" altLang="en-US" dirty="0"/>
              <a:t>在學校教育方面，研究已經顯示面對面的教導（</a:t>
            </a:r>
            <a:r>
              <a:rPr lang="en-US" altLang="zh-TW" dirty="0"/>
              <a:t>face to face tutoring</a:t>
            </a:r>
            <a:r>
              <a:rPr lang="zh-TW" altLang="en-US" dirty="0"/>
              <a:t>）是最有效的教學方式。當學生由專業教師一對一地教導時，他們的學業成績會比一般學習方式的學生高出二個標準差以上</a:t>
            </a:r>
            <a:r>
              <a:rPr lang="zh-TW" altLang="en-US" dirty="0" smtClean="0"/>
              <a:t>。</a:t>
            </a:r>
            <a:endParaRPr lang="en-US" altLang="zh-TW" dirty="0" smtClean="0"/>
          </a:p>
          <a:p>
            <a:endParaRPr lang="en-US" altLang="zh-TW" dirty="0" smtClean="0"/>
          </a:p>
          <a:p>
            <a:r>
              <a:rPr lang="zh-TW" altLang="en-US" dirty="0" smtClean="0"/>
              <a:t>新</a:t>
            </a:r>
            <a:r>
              <a:rPr lang="zh-TW" altLang="en-US" dirty="0"/>
              <a:t>的學習科技就希望利用這種單獨教學的基本元素，却能降低費用</a:t>
            </a:r>
            <a:r>
              <a:rPr lang="zh-TW" altLang="en-US" dirty="0" smtClean="0"/>
              <a:t>。</a:t>
            </a:r>
            <a:endParaRPr lang="en-US" altLang="zh-TW" dirty="0" smtClean="0"/>
          </a:p>
          <a:p>
            <a:endParaRPr lang="en-US" altLang="zh-TW" dirty="0" smtClean="0"/>
          </a:p>
          <a:p>
            <a:r>
              <a:rPr lang="zh-TW" altLang="en-US" dirty="0" smtClean="0"/>
              <a:t>例如</a:t>
            </a:r>
            <a:r>
              <a:rPr lang="zh-TW" altLang="en-US" dirty="0"/>
              <a:t>學習研究者正在發展以認知心理學為基礎的智慧學系統，此系統能給予學生一個互動的環境，包括逐步回饋（</a:t>
            </a:r>
            <a:r>
              <a:rPr lang="en-US" altLang="zh-TW" dirty="0"/>
              <a:t>step-by-step feedback</a:t>
            </a:r>
            <a:r>
              <a:rPr lang="zh-TW" altLang="en-US" dirty="0"/>
              <a:t>），給予使用者前瞻的教學暗示（</a:t>
            </a:r>
            <a:r>
              <a:rPr lang="en-US" altLang="zh-TW" dirty="0"/>
              <a:t>feed forward instructional hints to the uses</a:t>
            </a:r>
            <a:r>
              <a:rPr lang="zh-TW" altLang="en-US" dirty="0"/>
              <a:t>）以及機動的問題選擇（</a:t>
            </a:r>
            <a:r>
              <a:rPr lang="en-US" altLang="zh-TW" dirty="0"/>
              <a:t>dynamic problem selection</a:t>
            </a:r>
            <a:r>
              <a:rPr lang="zh-TW" altLang="en-US" dirty="0" smtClean="0"/>
              <a:t>）。</a:t>
            </a:r>
            <a:endParaRPr lang="en-US" altLang="zh-TW" dirty="0" smtClean="0"/>
          </a:p>
          <a:p>
            <a:endParaRPr lang="en-US" altLang="zh-TW" dirty="0"/>
          </a:p>
        </p:txBody>
      </p:sp>
    </p:spTree>
    <p:extLst>
      <p:ext uri="{BB962C8B-B14F-4D97-AF65-F5344CB8AC3E}">
        <p14:creationId xmlns:p14="http://schemas.microsoft.com/office/powerpoint/2010/main" xmlns="" val="6337224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正式教育（</a:t>
            </a:r>
            <a:r>
              <a:rPr lang="en-US" altLang="zh-TW" dirty="0"/>
              <a:t>formal education</a:t>
            </a:r>
            <a:r>
              <a:rPr lang="zh-TW" altLang="en-US" dirty="0" smtClean="0"/>
              <a:t>）</a:t>
            </a:r>
            <a:endParaRPr lang="zh-TW" altLang="en-US" dirty="0"/>
          </a:p>
        </p:txBody>
      </p:sp>
      <p:sp>
        <p:nvSpPr>
          <p:cNvPr id="3" name="內容版面配置區 2"/>
          <p:cNvSpPr>
            <a:spLocks noGrp="1"/>
          </p:cNvSpPr>
          <p:nvPr>
            <p:ph idx="1"/>
          </p:nvPr>
        </p:nvSpPr>
        <p:spPr/>
        <p:txBody>
          <a:bodyPr/>
          <a:lstStyle/>
          <a:p>
            <a:r>
              <a:rPr lang="zh-TW" altLang="en-US" dirty="0"/>
              <a:t>這種自動化教學系統已經顯示可以經由適應個別學生的需求來逹成類似人類教導的效益</a:t>
            </a:r>
            <a:r>
              <a:rPr lang="zh-TW" altLang="en-US" dirty="0" smtClean="0"/>
              <a:t>。</a:t>
            </a:r>
            <a:endParaRPr lang="en-US" altLang="zh-TW" dirty="0" smtClean="0"/>
          </a:p>
          <a:p>
            <a:r>
              <a:rPr lang="zh-TW" altLang="en-US" dirty="0" smtClean="0"/>
              <a:t>教室</a:t>
            </a:r>
            <a:r>
              <a:rPr lang="zh-TW" altLang="en-US" dirty="0"/>
              <a:t>已經成為活生生的實驗室，在這裡研究人員及教育者利用科技去追踪及收集個別學生的資訊然後用這些資訊來測試學說及設計課程。</a:t>
            </a:r>
          </a:p>
          <a:p>
            <a:endParaRPr lang="zh-TW" altLang="en-US" dirty="0"/>
          </a:p>
        </p:txBody>
      </p:sp>
    </p:spTree>
    <p:extLst>
      <p:ext uri="{BB962C8B-B14F-4D97-AF65-F5344CB8AC3E}">
        <p14:creationId xmlns:p14="http://schemas.microsoft.com/office/powerpoint/2010/main" xmlns="" val="10696567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腦神經科學的觀點</a:t>
            </a:r>
            <a:r>
              <a:rPr lang="zh-TW" altLang="en-US" dirty="0" smtClean="0"/>
              <a:t>的</a:t>
            </a:r>
            <a:r>
              <a:rPr lang="en-US" altLang="zh-TW" dirty="0" smtClean="0"/>
              <a:t/>
            </a:r>
            <a:br>
              <a:rPr lang="en-US" altLang="zh-TW" dirty="0" smtClean="0"/>
            </a:br>
            <a:r>
              <a:rPr lang="zh-TW" altLang="en-US" dirty="0" smtClean="0"/>
              <a:t>「</a:t>
            </a:r>
            <a:r>
              <a:rPr lang="zh-TW" altLang="en-US" dirty="0"/>
              <a:t>學習」十二要訣：</a:t>
            </a:r>
          </a:p>
        </p:txBody>
      </p:sp>
      <p:sp>
        <p:nvSpPr>
          <p:cNvPr id="3" name="內容版面配置區 2"/>
          <p:cNvSpPr>
            <a:spLocks noGrp="1"/>
          </p:cNvSpPr>
          <p:nvPr>
            <p:ph idx="1"/>
          </p:nvPr>
        </p:nvSpPr>
        <p:spPr/>
        <p:txBody>
          <a:bodyPr>
            <a:normAutofit lnSpcReduction="10000"/>
          </a:bodyPr>
          <a:lstStyle/>
          <a:p>
            <a:r>
              <a:rPr lang="en-US" altLang="zh-TW" dirty="0"/>
              <a:t>2010</a:t>
            </a:r>
            <a:r>
              <a:rPr lang="zh-TW" altLang="en-US" dirty="0"/>
              <a:t>年</a:t>
            </a:r>
            <a:r>
              <a:rPr lang="en-US" altLang="zh-TW" dirty="0"/>
              <a:t>5</a:t>
            </a:r>
            <a:r>
              <a:rPr lang="zh-TW" altLang="en-US" dirty="0"/>
              <a:t>月美國密西根州</a:t>
            </a:r>
            <a:r>
              <a:rPr lang="en-US" altLang="zh-TW" dirty="0"/>
              <a:t>Ferris</a:t>
            </a:r>
            <a:r>
              <a:rPr lang="zh-TW" altLang="en-US" dirty="0"/>
              <a:t>州立大學的</a:t>
            </a:r>
            <a:r>
              <a:rPr lang="en-US" altLang="zh-TW" dirty="0"/>
              <a:t>Terry Doyle</a:t>
            </a:r>
            <a:r>
              <a:rPr lang="zh-TW" altLang="en-US" dirty="0"/>
              <a:t>教授在台灣大學做了一個</a:t>
            </a:r>
            <a:r>
              <a:rPr lang="zh-TW" altLang="en-US" dirty="0" smtClean="0"/>
              <a:t>專題演講</a:t>
            </a:r>
            <a:endParaRPr lang="en-US" altLang="zh-TW" dirty="0" smtClean="0"/>
          </a:p>
          <a:p>
            <a:pPr marL="0" indent="0">
              <a:buNone/>
            </a:pPr>
            <a:r>
              <a:rPr lang="zh-TW" altLang="en-US" dirty="0" smtClean="0"/>
              <a:t>“</a:t>
            </a:r>
            <a:r>
              <a:rPr lang="en-US" altLang="zh-TW" dirty="0"/>
              <a:t>Helping students learn in a learner-centered Environment: What Neuroscience, Biology and Cognitive Science has to teach us”</a:t>
            </a:r>
            <a:r>
              <a:rPr lang="zh-TW" altLang="en-US" dirty="0" smtClean="0"/>
              <a:t>，</a:t>
            </a:r>
            <a:endParaRPr lang="en-US" altLang="zh-TW" dirty="0" smtClean="0"/>
          </a:p>
          <a:p>
            <a:r>
              <a:rPr lang="zh-TW" altLang="en-US" dirty="0" smtClean="0"/>
              <a:t>他</a:t>
            </a:r>
            <a:r>
              <a:rPr lang="zh-TW" altLang="en-US" dirty="0"/>
              <a:t>以腦神經科學的觀點來闡述學習並提出十二項實用的學習</a:t>
            </a:r>
            <a:r>
              <a:rPr lang="zh-TW" altLang="en-US" dirty="0" smtClean="0"/>
              <a:t>要訣</a:t>
            </a:r>
            <a:endParaRPr lang="en-US" altLang="zh-TW" dirty="0" smtClean="0"/>
          </a:p>
          <a:p>
            <a:r>
              <a:rPr lang="en-US" altLang="zh-TW"/>
              <a:t>http://www.learnercenteredteaching.com</a:t>
            </a:r>
            <a:endParaRPr lang="zh-TW" altLang="en-US" dirty="0"/>
          </a:p>
        </p:txBody>
      </p:sp>
    </p:spTree>
    <p:extLst>
      <p:ext uri="{BB962C8B-B14F-4D97-AF65-F5344CB8AC3E}">
        <p14:creationId xmlns:p14="http://schemas.microsoft.com/office/powerpoint/2010/main" xmlns="" val="13422130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fontScale="92500" lnSpcReduction="20000"/>
          </a:bodyPr>
          <a:lstStyle/>
          <a:p>
            <a:r>
              <a:rPr lang="zh-TW" altLang="en-US" dirty="0"/>
              <a:t>人腦有一千億（</a:t>
            </a:r>
            <a:r>
              <a:rPr lang="en-US" altLang="zh-TW" dirty="0"/>
              <a:t>100 billion</a:t>
            </a:r>
            <a:r>
              <a:rPr lang="zh-TW" altLang="en-US" dirty="0"/>
              <a:t>）神經元細胞，能夠形成</a:t>
            </a:r>
            <a:r>
              <a:rPr lang="en-US" altLang="zh-TW" dirty="0"/>
              <a:t>4</a:t>
            </a:r>
            <a:r>
              <a:rPr lang="zh-TW" altLang="en-US" dirty="0"/>
              <a:t>萬兆（</a:t>
            </a:r>
            <a:r>
              <a:rPr lang="en-US" altLang="zh-TW" dirty="0"/>
              <a:t>40,000,000,000,000,000</a:t>
            </a:r>
            <a:r>
              <a:rPr lang="zh-TW" altLang="en-US" dirty="0"/>
              <a:t>）連結。學習就是神經元細胞連結形式的改變（</a:t>
            </a:r>
            <a:r>
              <a:rPr lang="en-US" altLang="zh-TW" dirty="0"/>
              <a:t>change in the neuron-patterns of the brain</a:t>
            </a:r>
            <a:r>
              <a:rPr lang="zh-TW" altLang="en-US" dirty="0" smtClean="0"/>
              <a:t>）。</a:t>
            </a:r>
            <a:endParaRPr lang="en-US" altLang="zh-TW" dirty="0" smtClean="0"/>
          </a:p>
          <a:p>
            <a:r>
              <a:rPr lang="zh-TW" altLang="en-US" dirty="0" smtClean="0"/>
              <a:t>學習</a:t>
            </a:r>
            <a:r>
              <a:rPr lang="zh-TW" altLang="en-US" dirty="0"/>
              <a:t>是動物為了生存而進行的一種生物學過程（</a:t>
            </a:r>
            <a:r>
              <a:rPr lang="en-US" altLang="zh-TW" dirty="0"/>
              <a:t>a biological process for survival</a:t>
            </a:r>
            <a:r>
              <a:rPr lang="zh-TW" altLang="en-US" dirty="0" smtClean="0"/>
              <a:t>）。</a:t>
            </a:r>
            <a:endParaRPr lang="en-US" altLang="zh-TW" dirty="0" smtClean="0"/>
          </a:p>
          <a:p>
            <a:endParaRPr lang="en-US" altLang="zh-TW" dirty="0"/>
          </a:p>
          <a:p>
            <a:r>
              <a:rPr lang="zh-TW" altLang="en-US" dirty="0" smtClean="0"/>
              <a:t>根據</a:t>
            </a:r>
            <a:r>
              <a:rPr lang="en-US" altLang="zh-TW" dirty="0"/>
              <a:t>Robert Bjork</a:t>
            </a:r>
            <a:r>
              <a:rPr lang="zh-TW" altLang="en-US" dirty="0"/>
              <a:t>在</a:t>
            </a:r>
            <a:r>
              <a:rPr lang="en-US" altLang="zh-TW" dirty="0"/>
              <a:t>1994</a:t>
            </a:r>
            <a:r>
              <a:rPr lang="zh-TW" altLang="en-US" dirty="0"/>
              <a:t>年對學習的定義：</a:t>
            </a:r>
            <a:r>
              <a:rPr lang="zh-TW" altLang="en-US" b="1" dirty="0">
                <a:solidFill>
                  <a:schemeClr val="tx1">
                    <a:lumMod val="95000"/>
                    <a:lumOff val="5000"/>
                  </a:schemeClr>
                </a:solidFill>
                <a:latin typeface="標楷體" pitchFamily="65" charset="-120"/>
                <a:ea typeface="標楷體" pitchFamily="65" charset="-120"/>
              </a:rPr>
              <a:t>學習是在長時間未使用之後，使用資訊的能力，也是在新的情境中使用既有資訊去解決問題的</a:t>
            </a:r>
            <a:r>
              <a:rPr lang="zh-TW" altLang="en-US" b="1" dirty="0" smtClean="0">
                <a:solidFill>
                  <a:schemeClr val="tx1">
                    <a:lumMod val="95000"/>
                    <a:lumOff val="5000"/>
                  </a:schemeClr>
                </a:solidFill>
                <a:latin typeface="標楷體" pitchFamily="65" charset="-120"/>
                <a:ea typeface="標楷體" pitchFamily="65" charset="-120"/>
              </a:rPr>
              <a:t>能力</a:t>
            </a:r>
            <a:endParaRPr lang="zh-TW" altLang="en-US" dirty="0">
              <a:solidFill>
                <a:schemeClr val="tx1">
                  <a:lumMod val="95000"/>
                  <a:lumOff val="5000"/>
                </a:schemeClr>
              </a:solidFill>
              <a:latin typeface="標楷體" pitchFamily="65" charset="-120"/>
              <a:ea typeface="標楷體" pitchFamily="65" charset="-120"/>
            </a:endParaRPr>
          </a:p>
          <a:p>
            <a:endParaRPr lang="zh-TW" altLang="en-US" dirty="0"/>
          </a:p>
        </p:txBody>
      </p:sp>
    </p:spTree>
    <p:extLst>
      <p:ext uri="{BB962C8B-B14F-4D97-AF65-F5344CB8AC3E}">
        <p14:creationId xmlns:p14="http://schemas.microsoft.com/office/powerpoint/2010/main" xmlns="" val="28002455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a:t>學習所形成的神經連結若不經常使用就會萎縮終而消失</a:t>
            </a:r>
            <a:r>
              <a:rPr lang="zh-TW" altLang="en-US" dirty="0" smtClean="0"/>
              <a:t>。</a:t>
            </a:r>
            <a:endParaRPr lang="en-US" altLang="zh-TW" dirty="0" smtClean="0"/>
          </a:p>
          <a:p>
            <a:r>
              <a:rPr lang="zh-TW" altLang="en-US" dirty="0" smtClean="0"/>
              <a:t>真實</a:t>
            </a:r>
            <a:r>
              <a:rPr lang="zh-TW" altLang="en-US" dirty="0"/>
              <a:t>生活中有意義的、真正的學習會活化腦中的報償系統（</a:t>
            </a:r>
            <a:r>
              <a:rPr lang="en-US" altLang="zh-TW" dirty="0"/>
              <a:t>reward system</a:t>
            </a:r>
            <a:r>
              <a:rPr lang="zh-TW" altLang="en-US" dirty="0"/>
              <a:t>），而人類在面對不見得喜歡的工作時，進步（</a:t>
            </a:r>
            <a:r>
              <a:rPr lang="en-US" altLang="zh-TW" dirty="0"/>
              <a:t>making progress</a:t>
            </a:r>
            <a:r>
              <a:rPr lang="zh-TW" altLang="en-US" dirty="0"/>
              <a:t>）的感覺是驅使他“去做”的原動力。</a:t>
            </a:r>
          </a:p>
        </p:txBody>
      </p:sp>
    </p:spTree>
    <p:extLst>
      <p:ext uri="{BB962C8B-B14F-4D97-AF65-F5344CB8AC3E}">
        <p14:creationId xmlns:p14="http://schemas.microsoft.com/office/powerpoint/2010/main" xmlns="" val="15029322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lnSpcReduction="10000"/>
          </a:bodyPr>
          <a:lstStyle/>
          <a:p>
            <a:r>
              <a:rPr lang="zh-TW" altLang="en-US" dirty="0"/>
              <a:t>在遠古時代，人腦是設計來在戶外不穩定的環境中解決生存的難題，當時的人類是幾乎不停地</a:t>
            </a:r>
            <a:r>
              <a:rPr lang="zh-TW" altLang="en-US" dirty="0" smtClean="0"/>
              <a:t>運動，</a:t>
            </a:r>
            <a:r>
              <a:rPr lang="zh-TW" altLang="en-US" dirty="0"/>
              <a:t>然而今日的學習都是關在教室裡坐著不</a:t>
            </a:r>
            <a:r>
              <a:rPr lang="zh-TW" altLang="en-US" dirty="0" smtClean="0"/>
              <a:t>動</a:t>
            </a:r>
            <a:endParaRPr lang="en-US" altLang="zh-TW" dirty="0" smtClean="0"/>
          </a:p>
          <a:p>
            <a:endParaRPr lang="en-US" altLang="zh-TW" dirty="0"/>
          </a:p>
          <a:p>
            <a:r>
              <a:rPr lang="zh-TW" altLang="en-US" dirty="0" smtClean="0"/>
              <a:t>因此</a:t>
            </a:r>
            <a:r>
              <a:rPr lang="en-US" altLang="zh-TW" dirty="0"/>
              <a:t>John Medina</a:t>
            </a:r>
            <a:r>
              <a:rPr lang="zh-TW" altLang="en-US" dirty="0"/>
              <a:t>在</a:t>
            </a:r>
            <a:r>
              <a:rPr lang="en-US" altLang="zh-TW" dirty="0"/>
              <a:t>Brain Rules</a:t>
            </a:r>
            <a:r>
              <a:rPr lang="zh-TW" altLang="en-US" dirty="0"/>
              <a:t>一書說</a:t>
            </a:r>
            <a:r>
              <a:rPr lang="zh-TW" altLang="en-US" dirty="0" smtClean="0"/>
              <a:t>“如果</a:t>
            </a:r>
            <a:r>
              <a:rPr lang="zh-TW" altLang="en-US" dirty="0"/>
              <a:t>教育者要設計一個與人類所長完全相反的學習環境，那麼他們就會設計出過去及現在的</a:t>
            </a:r>
            <a:r>
              <a:rPr lang="zh-TW" altLang="en-US" dirty="0" smtClean="0"/>
              <a:t>教室。</a:t>
            </a:r>
            <a:endParaRPr lang="zh-TW" altLang="en-US" dirty="0"/>
          </a:p>
        </p:txBody>
      </p:sp>
    </p:spTree>
    <p:extLst>
      <p:ext uri="{BB962C8B-B14F-4D97-AF65-F5344CB8AC3E}">
        <p14:creationId xmlns:p14="http://schemas.microsoft.com/office/powerpoint/2010/main" xmlns="" val="1000555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哺乳類腦皮質的特點</a:t>
            </a:r>
            <a:r>
              <a:rPr lang="en-US" altLang="zh-TW" dirty="0" smtClean="0"/>
              <a:t>(1)</a:t>
            </a:r>
            <a:r>
              <a:rPr lang="zh-TW" altLang="en-US" dirty="0" smtClean="0"/>
              <a:t/>
            </a:r>
            <a:br>
              <a:rPr lang="zh-TW" altLang="en-US" dirty="0" smtClean="0"/>
            </a:br>
            <a:endParaRPr lang="zh-TW" altLang="en-US" dirty="0"/>
          </a:p>
        </p:txBody>
      </p:sp>
      <p:sp>
        <p:nvSpPr>
          <p:cNvPr id="3" name="內容版面配置區 2"/>
          <p:cNvSpPr>
            <a:spLocks noGrp="1"/>
          </p:cNvSpPr>
          <p:nvPr>
            <p:ph idx="1"/>
          </p:nvPr>
        </p:nvSpPr>
        <p:spPr/>
        <p:txBody>
          <a:bodyPr/>
          <a:lstStyle/>
          <a:p>
            <a:r>
              <a:rPr lang="en-US" altLang="zh-TW" dirty="0" smtClean="0"/>
              <a:t>,</a:t>
            </a:r>
            <a:r>
              <a:rPr lang="zh-TW" altLang="en-US" dirty="0" smtClean="0"/>
              <a:t>所有哺乳類的腦皮質都是由細胞構成的薄層，內含投射神經元（</a:t>
            </a:r>
            <a:r>
              <a:rPr lang="en-US" altLang="zh-TW" dirty="0" smtClean="0"/>
              <a:t>projection neuron</a:t>
            </a:r>
            <a:r>
              <a:rPr lang="zh-TW" altLang="en-US" dirty="0" smtClean="0"/>
              <a:t>或</a:t>
            </a:r>
            <a:r>
              <a:rPr lang="en-US" altLang="zh-TW" dirty="0" smtClean="0"/>
              <a:t>pyramidal neuron</a:t>
            </a:r>
            <a:r>
              <a:rPr lang="zh-TW" altLang="en-US" dirty="0" smtClean="0"/>
              <a:t>）以及局部迴路神經元（</a:t>
            </a:r>
            <a:r>
              <a:rPr lang="en-US" altLang="zh-TW" dirty="0" smtClean="0"/>
              <a:t>interneuron</a:t>
            </a:r>
            <a:r>
              <a:rPr lang="zh-TW" altLang="en-US" dirty="0" smtClean="0"/>
              <a:t>）。</a:t>
            </a:r>
            <a:endParaRPr lang="en-US" altLang="zh-TW" dirty="0" smtClean="0"/>
          </a:p>
          <a:p>
            <a:r>
              <a:rPr lang="zh-TW" altLang="en-US" dirty="0" smtClean="0"/>
              <a:t>這些細胞做層狀分佈，組成垂直或放射狀細胞柱</a:t>
            </a:r>
            <a:r>
              <a:rPr lang="en-US" altLang="zh-TW" dirty="0" smtClean="0"/>
              <a:t>(column)</a:t>
            </a:r>
            <a:r>
              <a:rPr lang="zh-TW" altLang="en-US" dirty="0" smtClean="0"/>
              <a:t>，形成有組織的空間結構互相連結並且共用外來的聯結。</a:t>
            </a:r>
            <a:endParaRPr lang="zh-TW" altLang="en-US" dirty="0"/>
          </a:p>
        </p:txBody>
      </p:sp>
    </p:spTree>
    <p:extLst>
      <p:ext uri="{BB962C8B-B14F-4D97-AF65-F5344CB8AC3E}">
        <p14:creationId xmlns:p14="http://schemas.microsoft.com/office/powerpoint/2010/main" xmlns="" val="8805522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1.	</a:t>
            </a:r>
            <a:r>
              <a:rPr lang="zh-TW" altLang="en-US" dirty="0"/>
              <a:t>運動顯著增進腦功能</a:t>
            </a:r>
          </a:p>
        </p:txBody>
      </p:sp>
      <p:sp>
        <p:nvSpPr>
          <p:cNvPr id="3" name="內容版面配置區 2"/>
          <p:cNvSpPr>
            <a:spLocks noGrp="1"/>
          </p:cNvSpPr>
          <p:nvPr>
            <p:ph idx="1"/>
          </p:nvPr>
        </p:nvSpPr>
        <p:spPr/>
        <p:txBody>
          <a:bodyPr>
            <a:normAutofit fontScale="92500"/>
          </a:bodyPr>
          <a:lstStyle/>
          <a:p>
            <a:r>
              <a:rPr lang="zh-TW" altLang="en-US" dirty="0"/>
              <a:t>運動是一個人要改善學習可以做的最重要的一件事（</a:t>
            </a:r>
            <a:r>
              <a:rPr lang="en-US" altLang="zh-TW" dirty="0"/>
              <a:t>Exercise is the single most important thing a person can do to improve their learning</a:t>
            </a:r>
            <a:r>
              <a:rPr lang="zh-TW" altLang="en-US" dirty="0" smtClean="0"/>
              <a:t>）。</a:t>
            </a:r>
            <a:endParaRPr lang="en-US" altLang="zh-TW" dirty="0" smtClean="0"/>
          </a:p>
          <a:p>
            <a:r>
              <a:rPr lang="zh-TW" altLang="en-US" dirty="0" smtClean="0"/>
              <a:t>運動</a:t>
            </a:r>
            <a:r>
              <a:rPr lang="zh-TW" altLang="en-US" dirty="0"/>
              <a:t>可以直接在細胞層次影響學習，改善腦子登入與處理資訊的能力。運動會增加神經傳導物質的產生而有助於：</a:t>
            </a:r>
            <a:r>
              <a:rPr lang="en-US" altLang="zh-TW" dirty="0"/>
              <a:t>(1)</a:t>
            </a:r>
            <a:r>
              <a:rPr lang="zh-TW" altLang="en-US" dirty="0"/>
              <a:t>聚焦與注意（</a:t>
            </a:r>
            <a:r>
              <a:rPr lang="en-US" altLang="zh-TW" dirty="0"/>
              <a:t>focus and attention</a:t>
            </a:r>
            <a:r>
              <a:rPr lang="zh-TW" altLang="en-US" dirty="0"/>
              <a:t>），</a:t>
            </a:r>
            <a:r>
              <a:rPr lang="en-US" altLang="zh-TW" dirty="0"/>
              <a:t>(2)</a:t>
            </a:r>
            <a:r>
              <a:rPr lang="zh-TW" altLang="en-US" dirty="0"/>
              <a:t>動機（</a:t>
            </a:r>
            <a:r>
              <a:rPr lang="en-US" altLang="zh-TW" dirty="0"/>
              <a:t>motivation</a:t>
            </a:r>
            <a:r>
              <a:rPr lang="zh-TW" altLang="en-US" dirty="0"/>
              <a:t>），</a:t>
            </a:r>
            <a:r>
              <a:rPr lang="en-US" altLang="zh-TW" dirty="0"/>
              <a:t>(3)</a:t>
            </a:r>
            <a:r>
              <a:rPr lang="zh-TW" altLang="en-US" dirty="0"/>
              <a:t>耐性（</a:t>
            </a:r>
            <a:r>
              <a:rPr lang="en-US" altLang="zh-TW" dirty="0"/>
              <a:t>patience</a:t>
            </a:r>
            <a:r>
              <a:rPr lang="zh-TW" altLang="en-US" dirty="0"/>
              <a:t>），</a:t>
            </a:r>
            <a:r>
              <a:rPr lang="en-US" altLang="zh-TW" dirty="0"/>
              <a:t>(4)</a:t>
            </a:r>
            <a:r>
              <a:rPr lang="zh-TW" altLang="en-US" dirty="0"/>
              <a:t>情緒（</a:t>
            </a:r>
            <a:r>
              <a:rPr lang="en-US" altLang="zh-TW" dirty="0"/>
              <a:t>mood</a:t>
            </a:r>
            <a:r>
              <a:rPr lang="zh-TW" altLang="en-US" dirty="0"/>
              <a:t>，較為樂觀）。</a:t>
            </a:r>
          </a:p>
        </p:txBody>
      </p:sp>
    </p:spTree>
    <p:extLst>
      <p:ext uri="{BB962C8B-B14F-4D97-AF65-F5344CB8AC3E}">
        <p14:creationId xmlns:p14="http://schemas.microsoft.com/office/powerpoint/2010/main" xmlns="" val="36786899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548680"/>
            <a:ext cx="8229600" cy="5577483"/>
          </a:xfrm>
        </p:spPr>
        <p:txBody>
          <a:bodyPr>
            <a:normAutofit fontScale="85000" lnSpcReduction="20000"/>
          </a:bodyPr>
          <a:lstStyle/>
          <a:p>
            <a:r>
              <a:rPr lang="zh-TW" altLang="en-US" dirty="0"/>
              <a:t>只要每星期</a:t>
            </a:r>
            <a:r>
              <a:rPr lang="en-US" altLang="zh-TW" dirty="0"/>
              <a:t>4-5</a:t>
            </a:r>
            <a:r>
              <a:rPr lang="zh-TW" altLang="en-US" dirty="0"/>
              <a:t>次會流汗的運動就可以改善：</a:t>
            </a:r>
            <a:r>
              <a:rPr lang="en-US" altLang="zh-TW" dirty="0"/>
              <a:t>1.</a:t>
            </a:r>
            <a:r>
              <a:rPr lang="zh-TW" altLang="en-US" dirty="0"/>
              <a:t>整個腦系統，</a:t>
            </a:r>
            <a:r>
              <a:rPr lang="en-US" altLang="zh-TW" dirty="0"/>
              <a:t>2.</a:t>
            </a:r>
            <a:r>
              <a:rPr lang="zh-TW" altLang="en-US" dirty="0"/>
              <a:t>執行能力，</a:t>
            </a:r>
            <a:r>
              <a:rPr lang="en-US" altLang="zh-TW" dirty="0"/>
              <a:t>3.</a:t>
            </a:r>
            <a:r>
              <a:rPr lang="zh-TW" altLang="en-US" dirty="0"/>
              <a:t>創造力，</a:t>
            </a:r>
            <a:r>
              <a:rPr lang="en-US" altLang="zh-TW" dirty="0"/>
              <a:t>4.</a:t>
            </a:r>
            <a:r>
              <a:rPr lang="zh-TW" altLang="en-US" dirty="0"/>
              <a:t>學習</a:t>
            </a:r>
            <a:r>
              <a:rPr lang="zh-TW" altLang="en-US" dirty="0" smtClean="0"/>
              <a:t>。</a:t>
            </a:r>
            <a:endParaRPr lang="en-US" altLang="zh-TW" dirty="0" smtClean="0"/>
          </a:p>
          <a:p>
            <a:endParaRPr lang="en-US" altLang="zh-TW" dirty="0" smtClean="0"/>
          </a:p>
          <a:p>
            <a:r>
              <a:rPr lang="zh-TW" altLang="en-US" dirty="0" smtClean="0"/>
              <a:t>運動</a:t>
            </a:r>
            <a:r>
              <a:rPr lang="zh-TW" altLang="en-US" dirty="0"/>
              <a:t>可以增進腦中的</a:t>
            </a:r>
            <a:r>
              <a:rPr lang="en-US" altLang="zh-TW" dirty="0"/>
              <a:t>BDNF(Brain derived </a:t>
            </a:r>
            <a:r>
              <a:rPr lang="en-US" altLang="zh-TW" dirty="0" err="1"/>
              <a:t>neurotrophic</a:t>
            </a:r>
            <a:r>
              <a:rPr lang="en-US" altLang="zh-TW" dirty="0"/>
              <a:t> factor) </a:t>
            </a:r>
            <a:r>
              <a:rPr lang="zh-TW" altLang="en-US" dirty="0"/>
              <a:t>， </a:t>
            </a:r>
            <a:r>
              <a:rPr lang="en-US" altLang="zh-TW" dirty="0"/>
              <a:t>BDNF</a:t>
            </a:r>
            <a:r>
              <a:rPr lang="zh-TW" altLang="en-US" dirty="0"/>
              <a:t>可以：</a:t>
            </a:r>
            <a:r>
              <a:rPr lang="en-US" altLang="zh-TW" dirty="0"/>
              <a:t>1.</a:t>
            </a:r>
            <a:r>
              <a:rPr lang="zh-TW" altLang="en-US" dirty="0"/>
              <a:t>改善腦的健康，</a:t>
            </a:r>
            <a:r>
              <a:rPr lang="en-US" altLang="zh-TW" dirty="0"/>
              <a:t>2.</a:t>
            </a:r>
            <a:r>
              <a:rPr lang="zh-TW" altLang="en-US" dirty="0"/>
              <a:t>增進神經元連結，</a:t>
            </a:r>
            <a:r>
              <a:rPr lang="en-US" altLang="zh-TW" dirty="0"/>
              <a:t>3.a stress inoculators</a:t>
            </a:r>
            <a:r>
              <a:rPr lang="zh-TW" altLang="en-US" dirty="0"/>
              <a:t>，</a:t>
            </a:r>
            <a:r>
              <a:rPr lang="en-US" altLang="zh-TW" dirty="0"/>
              <a:t>4.</a:t>
            </a:r>
            <a:r>
              <a:rPr lang="zh-TW" altLang="en-US" dirty="0"/>
              <a:t>使腦細胞更有韌性（</a:t>
            </a:r>
            <a:r>
              <a:rPr lang="en-US" altLang="zh-TW" dirty="0"/>
              <a:t>resilient</a:t>
            </a:r>
            <a:r>
              <a:rPr lang="zh-TW" altLang="en-US" dirty="0"/>
              <a:t>）。運動愈強力愈複雜，</a:t>
            </a:r>
            <a:r>
              <a:rPr lang="en-US" altLang="zh-TW" dirty="0"/>
              <a:t>BDNF</a:t>
            </a:r>
            <a:r>
              <a:rPr lang="zh-TW" altLang="en-US" dirty="0"/>
              <a:t>產生愈多</a:t>
            </a:r>
            <a:r>
              <a:rPr lang="zh-TW" altLang="en-US" dirty="0" smtClean="0"/>
              <a:t>。</a:t>
            </a:r>
            <a:endParaRPr lang="en-US" altLang="zh-TW" dirty="0" smtClean="0"/>
          </a:p>
          <a:p>
            <a:endParaRPr lang="en-US" altLang="zh-TW" dirty="0" smtClean="0"/>
          </a:p>
          <a:p>
            <a:r>
              <a:rPr lang="en-US" altLang="zh-TW" dirty="0" smtClean="0"/>
              <a:t>BDNF</a:t>
            </a:r>
            <a:r>
              <a:rPr lang="zh-TW" altLang="en-US" dirty="0"/>
              <a:t>能給予突觸（</a:t>
            </a:r>
            <a:r>
              <a:rPr lang="en-US" altLang="zh-TW" dirty="0"/>
              <a:t>synapses</a:t>
            </a:r>
            <a:r>
              <a:rPr lang="zh-TW" altLang="en-US" dirty="0"/>
              <a:t>）：</a:t>
            </a:r>
            <a:r>
              <a:rPr lang="en-US" altLang="zh-TW" dirty="0"/>
              <a:t>1.</a:t>
            </a:r>
            <a:r>
              <a:rPr lang="zh-TW" altLang="en-US" dirty="0"/>
              <a:t>登入（</a:t>
            </a:r>
            <a:r>
              <a:rPr lang="en-US" altLang="zh-TW" dirty="0"/>
              <a:t>fake in</a:t>
            </a:r>
            <a:r>
              <a:rPr lang="zh-TW" altLang="en-US" dirty="0"/>
              <a:t>），</a:t>
            </a:r>
            <a:r>
              <a:rPr lang="en-US" altLang="zh-TW" dirty="0"/>
              <a:t>2.</a:t>
            </a:r>
            <a:r>
              <a:rPr lang="zh-TW" altLang="en-US" dirty="0"/>
              <a:t>處理（</a:t>
            </a:r>
            <a:r>
              <a:rPr lang="en-US" altLang="zh-TW" dirty="0"/>
              <a:t>process</a:t>
            </a:r>
            <a:r>
              <a:rPr lang="zh-TW" altLang="en-US" dirty="0"/>
              <a:t>），</a:t>
            </a:r>
            <a:r>
              <a:rPr lang="en-US" altLang="zh-TW" dirty="0"/>
              <a:t>3.</a:t>
            </a:r>
            <a:r>
              <a:rPr lang="zh-TW" altLang="en-US" dirty="0"/>
              <a:t>關連（</a:t>
            </a:r>
            <a:r>
              <a:rPr lang="en-US" altLang="zh-TW" dirty="0"/>
              <a:t>associate</a:t>
            </a:r>
            <a:r>
              <a:rPr lang="zh-TW" altLang="en-US" dirty="0"/>
              <a:t>），</a:t>
            </a:r>
            <a:r>
              <a:rPr lang="en-US" altLang="zh-TW" dirty="0"/>
              <a:t>4.</a:t>
            </a:r>
            <a:r>
              <a:rPr lang="zh-TW" altLang="en-US" dirty="0"/>
              <a:t>回憶（</a:t>
            </a:r>
            <a:r>
              <a:rPr lang="en-US" altLang="zh-TW" dirty="0"/>
              <a:t>remember</a:t>
            </a:r>
            <a:r>
              <a:rPr lang="zh-TW" altLang="en-US" dirty="0"/>
              <a:t>），</a:t>
            </a:r>
            <a:r>
              <a:rPr lang="en-US" altLang="zh-TW" dirty="0"/>
              <a:t>5.</a:t>
            </a:r>
            <a:r>
              <a:rPr lang="zh-TW" altLang="en-US" dirty="0"/>
              <a:t>進入情境（</a:t>
            </a:r>
            <a:r>
              <a:rPr lang="en-US" altLang="zh-TW" dirty="0"/>
              <a:t>put in context</a:t>
            </a:r>
            <a:r>
              <a:rPr lang="zh-TW" altLang="en-US" dirty="0"/>
              <a:t>）的能力，而</a:t>
            </a:r>
            <a:r>
              <a:rPr lang="en-US" altLang="zh-TW" dirty="0"/>
              <a:t>BNDF</a:t>
            </a:r>
            <a:r>
              <a:rPr lang="zh-TW" altLang="en-US" dirty="0"/>
              <a:t>似乎對長期記憶（</a:t>
            </a:r>
            <a:r>
              <a:rPr lang="en-US" altLang="zh-TW" dirty="0"/>
              <a:t>long term memory</a:t>
            </a:r>
            <a:r>
              <a:rPr lang="zh-TW" altLang="en-US" dirty="0"/>
              <a:t>）特別重要</a:t>
            </a:r>
            <a:r>
              <a:rPr lang="zh-TW" altLang="en-US" dirty="0" smtClean="0"/>
              <a:t>。</a:t>
            </a:r>
            <a:endParaRPr lang="zh-TW" altLang="en-US" dirty="0"/>
          </a:p>
        </p:txBody>
      </p:sp>
    </p:spTree>
    <p:extLst>
      <p:ext uri="{BB962C8B-B14F-4D97-AF65-F5344CB8AC3E}">
        <p14:creationId xmlns:p14="http://schemas.microsoft.com/office/powerpoint/2010/main" xmlns="" val="37464027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fontScale="92500"/>
          </a:bodyPr>
          <a:lstStyle/>
          <a:p>
            <a:r>
              <a:rPr lang="zh-TW" altLang="en-US" dirty="0"/>
              <a:t>運動之後腦功能的改善可以持續達</a:t>
            </a:r>
            <a:r>
              <a:rPr lang="en-US" altLang="zh-TW" dirty="0"/>
              <a:t>6-7</a:t>
            </a:r>
            <a:r>
              <a:rPr lang="zh-TW" altLang="en-US" dirty="0"/>
              <a:t>小時－包括集中力、注意力、聚焦及學習，運動所產生的神經化學物質有助於腦子的自我控制（</a:t>
            </a:r>
            <a:r>
              <a:rPr lang="en-US" altLang="zh-TW" dirty="0"/>
              <a:t>self-control</a:t>
            </a:r>
            <a:r>
              <a:rPr lang="zh-TW" altLang="en-US" dirty="0" smtClean="0"/>
              <a:t>）。</a:t>
            </a:r>
            <a:endParaRPr lang="en-US" altLang="zh-TW" dirty="0" smtClean="0"/>
          </a:p>
          <a:p>
            <a:r>
              <a:rPr lang="zh-TW" altLang="en-US" dirty="0" smtClean="0"/>
              <a:t>研究</a:t>
            </a:r>
            <a:r>
              <a:rPr lang="zh-TW" altLang="en-US" dirty="0"/>
              <a:t>顯示運動確實會減少不良行為，停學及違紀可以減少達</a:t>
            </a:r>
            <a:r>
              <a:rPr lang="en-US" altLang="zh-TW" dirty="0"/>
              <a:t>66%</a:t>
            </a:r>
            <a:r>
              <a:rPr lang="zh-TW" altLang="en-US" dirty="0"/>
              <a:t>而運動也可以減少腦部病變</a:t>
            </a:r>
            <a:r>
              <a:rPr lang="zh-TW" altLang="en-US" dirty="0" smtClean="0"/>
              <a:t>。</a:t>
            </a:r>
            <a:endParaRPr lang="en-US" altLang="zh-TW" dirty="0" smtClean="0"/>
          </a:p>
          <a:p>
            <a:r>
              <a:rPr lang="zh-TW" altLang="en-US" dirty="0" smtClean="0"/>
              <a:t>據</a:t>
            </a:r>
            <a:r>
              <a:rPr lang="en-US" altLang="zh-TW" dirty="0"/>
              <a:t>John Medina</a:t>
            </a:r>
            <a:r>
              <a:rPr lang="zh-TW" altLang="en-US" dirty="0"/>
              <a:t>在</a:t>
            </a:r>
            <a:r>
              <a:rPr lang="en-US" altLang="zh-TW" dirty="0"/>
              <a:t>Brain rules (2008)</a:t>
            </a:r>
            <a:r>
              <a:rPr lang="zh-TW" altLang="en-US" dirty="0"/>
              <a:t>一書指出：運動可以減少</a:t>
            </a:r>
            <a:r>
              <a:rPr lang="en-US" altLang="zh-TW" dirty="0"/>
              <a:t>50%</a:t>
            </a:r>
            <a:r>
              <a:rPr lang="zh-TW" altLang="en-US" dirty="0"/>
              <a:t>的</a:t>
            </a:r>
            <a:r>
              <a:rPr lang="en-US" altLang="zh-TW" dirty="0" err="1"/>
              <a:t>Alzheiners</a:t>
            </a:r>
            <a:r>
              <a:rPr lang="en-US" altLang="zh-TW" dirty="0"/>
              <a:t>’ disease, 60%</a:t>
            </a:r>
            <a:r>
              <a:rPr lang="zh-TW" altLang="en-US" dirty="0"/>
              <a:t>的</a:t>
            </a:r>
            <a:r>
              <a:rPr lang="en-US" altLang="zh-TW" dirty="0"/>
              <a:t>Dementia</a:t>
            </a:r>
            <a:r>
              <a:rPr lang="zh-TW" altLang="en-US" dirty="0"/>
              <a:t>及</a:t>
            </a:r>
            <a:r>
              <a:rPr lang="en-US" altLang="zh-TW" dirty="0"/>
              <a:t>70%</a:t>
            </a:r>
            <a:r>
              <a:rPr lang="zh-TW" altLang="en-US" dirty="0"/>
              <a:t>的憂鬱症。</a:t>
            </a:r>
          </a:p>
          <a:p>
            <a:endParaRPr lang="zh-TW" altLang="en-US" dirty="0"/>
          </a:p>
          <a:p>
            <a:endParaRPr lang="zh-TW" altLang="en-US" dirty="0"/>
          </a:p>
        </p:txBody>
      </p:sp>
    </p:spTree>
    <p:extLst>
      <p:ext uri="{BB962C8B-B14F-4D97-AF65-F5344CB8AC3E}">
        <p14:creationId xmlns:p14="http://schemas.microsoft.com/office/powerpoint/2010/main" xmlns="" val="17730135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2.	</a:t>
            </a:r>
            <a:r>
              <a:rPr lang="zh-TW" altLang="en-US" dirty="0"/>
              <a:t>腦子是社會性的</a:t>
            </a:r>
            <a:r>
              <a:rPr lang="en-US" altLang="zh-TW" dirty="0"/>
              <a:t>(The Brain is social)</a:t>
            </a:r>
            <a:br>
              <a:rPr lang="en-US" altLang="zh-TW" dirty="0"/>
            </a:br>
            <a:endParaRPr lang="zh-TW" altLang="en-US" dirty="0"/>
          </a:p>
        </p:txBody>
      </p:sp>
      <p:sp>
        <p:nvSpPr>
          <p:cNvPr id="3" name="內容版面配置區 2"/>
          <p:cNvSpPr>
            <a:spLocks noGrp="1"/>
          </p:cNvSpPr>
          <p:nvPr>
            <p:ph idx="1"/>
          </p:nvPr>
        </p:nvSpPr>
        <p:spPr/>
        <p:txBody>
          <a:bodyPr/>
          <a:lstStyle/>
          <a:p>
            <a:r>
              <a:rPr lang="zh-TW" altLang="en-US" dirty="0" smtClean="0"/>
              <a:t>人</a:t>
            </a:r>
            <a:r>
              <a:rPr lang="zh-TW" altLang="en-US" dirty="0"/>
              <a:t>的腦子藉由與其他人的腦子合作達到生存的目的，因為一群腦子的群體工作（</a:t>
            </a:r>
            <a:r>
              <a:rPr lang="en-US" altLang="zh-TW" dirty="0"/>
              <a:t>group work</a:t>
            </a:r>
            <a:r>
              <a:rPr lang="zh-TW" altLang="en-US" dirty="0"/>
              <a:t>）有很大的潛力來幫助了解及學習</a:t>
            </a:r>
            <a:r>
              <a:rPr lang="zh-TW" altLang="en-US" dirty="0" smtClean="0"/>
              <a:t>，</a:t>
            </a:r>
            <a:endParaRPr lang="en-US" altLang="zh-TW" dirty="0" smtClean="0"/>
          </a:p>
          <a:p>
            <a:r>
              <a:rPr lang="zh-TW" altLang="en-US" dirty="0" smtClean="0"/>
              <a:t>前提</a:t>
            </a:r>
            <a:r>
              <a:rPr lang="zh-TW" altLang="en-US" dirty="0"/>
              <a:t>是群體的成員了解自我的角色以及他們所要達成的目標。</a:t>
            </a:r>
          </a:p>
          <a:p>
            <a:endParaRPr lang="zh-TW" altLang="en-US" dirty="0"/>
          </a:p>
        </p:txBody>
      </p:sp>
    </p:spTree>
    <p:extLst>
      <p:ext uri="{BB962C8B-B14F-4D97-AF65-F5344CB8AC3E}">
        <p14:creationId xmlns:p14="http://schemas.microsoft.com/office/powerpoint/2010/main" xmlns="" val="22608155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每個人的腦子線路連結都不一樣（</a:t>
            </a:r>
            <a:r>
              <a:rPr lang="en-US" altLang="zh-TW" dirty="0"/>
              <a:t>Brains are wired differently</a:t>
            </a:r>
            <a:r>
              <a:rPr lang="zh-TW" altLang="en-US" dirty="0"/>
              <a:t>）</a:t>
            </a:r>
          </a:p>
        </p:txBody>
      </p:sp>
      <p:sp>
        <p:nvSpPr>
          <p:cNvPr id="3" name="內容版面配置區 2"/>
          <p:cNvSpPr>
            <a:spLocks noGrp="1"/>
          </p:cNvSpPr>
          <p:nvPr>
            <p:ph idx="1"/>
          </p:nvPr>
        </p:nvSpPr>
        <p:spPr/>
        <p:txBody>
          <a:bodyPr/>
          <a:lstStyle/>
          <a:p>
            <a:r>
              <a:rPr lang="zh-TW" altLang="en-US" dirty="0" smtClean="0"/>
              <a:t>由於</a:t>
            </a:r>
            <a:r>
              <a:rPr lang="zh-TW" altLang="en-US" dirty="0"/>
              <a:t>每個人的經驗不同，每個人腦子裡的線路連結都不一樣，因此群體工作是非常有力的學習經驗。</a:t>
            </a:r>
          </a:p>
          <a:p>
            <a:endParaRPr lang="zh-TW" altLang="en-US" dirty="0"/>
          </a:p>
        </p:txBody>
      </p:sp>
    </p:spTree>
    <p:extLst>
      <p:ext uri="{BB962C8B-B14F-4D97-AF65-F5344CB8AC3E}">
        <p14:creationId xmlns:p14="http://schemas.microsoft.com/office/powerpoint/2010/main" xmlns="" val="20678366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4.	</a:t>
            </a:r>
            <a:r>
              <a:rPr lang="zh-TW" altLang="en-US" dirty="0"/>
              <a:t>注意力與學習（</a:t>
            </a:r>
            <a:r>
              <a:rPr lang="en-US" altLang="zh-TW" dirty="0"/>
              <a:t>Attention and learning</a:t>
            </a:r>
            <a:r>
              <a:rPr lang="zh-TW" altLang="en-US" dirty="0"/>
              <a:t>）</a:t>
            </a:r>
            <a:br>
              <a:rPr lang="zh-TW" altLang="en-US" dirty="0"/>
            </a:br>
            <a:endParaRPr lang="zh-TW" altLang="en-US" dirty="0"/>
          </a:p>
        </p:txBody>
      </p:sp>
      <p:sp>
        <p:nvSpPr>
          <p:cNvPr id="3" name="內容版面配置區 2"/>
          <p:cNvSpPr>
            <a:spLocks noGrp="1"/>
          </p:cNvSpPr>
          <p:nvPr>
            <p:ph idx="1"/>
          </p:nvPr>
        </p:nvSpPr>
        <p:spPr/>
        <p:txBody>
          <a:bodyPr>
            <a:normAutofit fontScale="92500"/>
          </a:bodyPr>
          <a:lstStyle/>
          <a:p>
            <a:r>
              <a:rPr lang="zh-TW" altLang="en-US" dirty="0" smtClean="0"/>
              <a:t>我們</a:t>
            </a:r>
            <a:r>
              <a:rPr lang="zh-TW" altLang="en-US" dirty="0"/>
              <a:t>的腦子一次只能專注於一件事。當需要腦子的專注力時，同時多樣工作（</a:t>
            </a:r>
            <a:r>
              <a:rPr lang="en-US" altLang="zh-TW" dirty="0"/>
              <a:t>multitask</a:t>
            </a:r>
            <a:r>
              <a:rPr lang="zh-TW" altLang="en-US" dirty="0"/>
              <a:t>）是不可能的</a:t>
            </a:r>
            <a:r>
              <a:rPr lang="zh-TW" altLang="en-US" dirty="0" smtClean="0"/>
              <a:t>。</a:t>
            </a:r>
            <a:endParaRPr lang="en-US" altLang="zh-TW" dirty="0" smtClean="0"/>
          </a:p>
          <a:p>
            <a:r>
              <a:rPr lang="zh-TW" altLang="en-US" dirty="0" smtClean="0"/>
              <a:t>學生</a:t>
            </a:r>
            <a:r>
              <a:rPr lang="zh-TW" altLang="en-US" dirty="0"/>
              <a:t>注意力不集中可能是傳統講課方式並不符合目前認知科學研究所告訴我們的腦如何學習</a:t>
            </a:r>
            <a:r>
              <a:rPr lang="zh-TW" altLang="en-US" dirty="0" smtClean="0"/>
              <a:t>。</a:t>
            </a:r>
            <a:endParaRPr lang="en-US" altLang="zh-TW" dirty="0" smtClean="0"/>
          </a:p>
          <a:p>
            <a:r>
              <a:rPr lang="zh-TW" altLang="en-US" dirty="0" smtClean="0"/>
              <a:t>研究</a:t>
            </a:r>
            <a:r>
              <a:rPr lang="zh-TW" altLang="en-US" dirty="0"/>
              <a:t>顯示腦子處理資訊是將它減縮到有意義的</a:t>
            </a:r>
            <a:r>
              <a:rPr lang="en-US" altLang="zh-TW" dirty="0"/>
              <a:t>chunk</a:t>
            </a:r>
            <a:r>
              <a:rPr lang="zh-TW" altLang="en-US" dirty="0"/>
              <a:t>－也就是</a:t>
            </a:r>
            <a:r>
              <a:rPr lang="en-US" altLang="zh-TW" dirty="0"/>
              <a:t>category</a:t>
            </a:r>
            <a:r>
              <a:rPr lang="zh-TW" altLang="en-US" dirty="0"/>
              <a:t>，學習就是將這減縮過的資訊填入既存的</a:t>
            </a:r>
            <a:r>
              <a:rPr lang="en-US" altLang="zh-TW" dirty="0"/>
              <a:t>categories</a:t>
            </a:r>
            <a:r>
              <a:rPr lang="zh-TW" altLang="en-US" dirty="0"/>
              <a:t>，有時還可以生成新的</a:t>
            </a:r>
            <a:r>
              <a:rPr lang="en-US" altLang="zh-TW" dirty="0"/>
              <a:t>category</a:t>
            </a:r>
            <a:r>
              <a:rPr lang="zh-TW" altLang="en-US" dirty="0"/>
              <a:t>。</a:t>
            </a:r>
          </a:p>
        </p:txBody>
      </p:sp>
    </p:spTree>
    <p:extLst>
      <p:ext uri="{BB962C8B-B14F-4D97-AF65-F5344CB8AC3E}">
        <p14:creationId xmlns:p14="http://schemas.microsoft.com/office/powerpoint/2010/main" xmlns="" val="24479056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a:t>同時多樣工作違反我們所知的記憶運作方式而且有礙學習</a:t>
            </a:r>
            <a:r>
              <a:rPr lang="zh-TW" altLang="en-US" dirty="0" smtClean="0"/>
              <a:t>。</a:t>
            </a:r>
            <a:endParaRPr lang="en-US" altLang="zh-TW" dirty="0" smtClean="0"/>
          </a:p>
          <a:p>
            <a:r>
              <a:rPr lang="zh-TW" altLang="en-US" dirty="0" smtClean="0"/>
              <a:t>腦</a:t>
            </a:r>
            <a:r>
              <a:rPr lang="zh-TW" altLang="en-US" dirty="0"/>
              <a:t>造影研究顯示記憶工作與分心的外來刺激是使用不同腦區而致彼此競爭</a:t>
            </a:r>
            <a:r>
              <a:rPr lang="zh-TW" altLang="en-US" dirty="0" smtClean="0"/>
              <a:t>。</a:t>
            </a:r>
            <a:endParaRPr lang="en-US" altLang="zh-TW" dirty="0" smtClean="0"/>
          </a:p>
          <a:p>
            <a:r>
              <a:rPr lang="zh-TW" altLang="en-US" dirty="0" smtClean="0"/>
              <a:t>人</a:t>
            </a:r>
            <a:r>
              <a:rPr lang="zh-TW" altLang="en-US" dirty="0"/>
              <a:t>腦常誤導我們以為人類可以進行同時多樣工作。事實上，當同時做兩件需要專注的事情時腦子會只能擇一進行。</a:t>
            </a:r>
          </a:p>
        </p:txBody>
      </p:sp>
    </p:spTree>
    <p:extLst>
      <p:ext uri="{BB962C8B-B14F-4D97-AF65-F5344CB8AC3E}">
        <p14:creationId xmlns:p14="http://schemas.microsoft.com/office/powerpoint/2010/main" xmlns="" val="42319055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5.	</a:t>
            </a:r>
            <a:r>
              <a:rPr lang="zh-TW" altLang="en-US" dirty="0"/>
              <a:t>記憶（</a:t>
            </a:r>
            <a:r>
              <a:rPr lang="en-US" altLang="zh-TW" dirty="0"/>
              <a:t>Memory</a:t>
            </a:r>
            <a:r>
              <a:rPr lang="zh-TW" altLang="en-US" dirty="0"/>
              <a:t>）</a:t>
            </a:r>
          </a:p>
        </p:txBody>
      </p:sp>
      <p:sp>
        <p:nvSpPr>
          <p:cNvPr id="3" name="內容版面配置區 2"/>
          <p:cNvSpPr>
            <a:spLocks noGrp="1"/>
          </p:cNvSpPr>
          <p:nvPr>
            <p:ph idx="1"/>
          </p:nvPr>
        </p:nvSpPr>
        <p:spPr/>
        <p:txBody>
          <a:bodyPr/>
          <a:lstStyle/>
          <a:p>
            <a:r>
              <a:rPr lang="zh-TW" altLang="en-US" dirty="0"/>
              <a:t>重覆（</a:t>
            </a:r>
            <a:r>
              <a:rPr lang="en-US" altLang="zh-TW" dirty="0"/>
              <a:t>repetition</a:t>
            </a:r>
            <a:r>
              <a:rPr lang="zh-TW" altLang="en-US" dirty="0"/>
              <a:t>）以及詮釋（</a:t>
            </a:r>
            <a:r>
              <a:rPr lang="en-US" altLang="zh-TW" dirty="0"/>
              <a:t>elaboration</a:t>
            </a:r>
            <a:r>
              <a:rPr lang="zh-TW" altLang="en-US" dirty="0"/>
              <a:t>）是形成記憶及回想（</a:t>
            </a:r>
            <a:r>
              <a:rPr lang="en-US" altLang="zh-TW" dirty="0"/>
              <a:t>recall</a:t>
            </a:r>
            <a:r>
              <a:rPr lang="zh-TW" altLang="en-US" dirty="0"/>
              <a:t>）所必須</a:t>
            </a:r>
            <a:r>
              <a:rPr lang="zh-TW" altLang="en-US" dirty="0" smtClean="0"/>
              <a:t>。</a:t>
            </a:r>
            <a:endParaRPr lang="en-US" altLang="zh-TW" dirty="0" smtClean="0"/>
          </a:p>
          <a:p>
            <a:endParaRPr lang="en-US" altLang="zh-TW" dirty="0" smtClean="0"/>
          </a:p>
          <a:p>
            <a:r>
              <a:rPr lang="zh-TW" altLang="en-US" dirty="0" smtClean="0"/>
              <a:t>練習</a:t>
            </a:r>
            <a:r>
              <a:rPr lang="zh-TW" altLang="en-US" dirty="0"/>
              <a:t>（</a:t>
            </a:r>
            <a:r>
              <a:rPr lang="en-US" altLang="zh-TW" dirty="0"/>
              <a:t>practice</a:t>
            </a:r>
            <a:r>
              <a:rPr lang="zh-TW" altLang="en-US" dirty="0"/>
              <a:t>）、使用（</a:t>
            </a:r>
            <a:r>
              <a:rPr lang="en-US" altLang="zh-TW" dirty="0"/>
              <a:t>use</a:t>
            </a:r>
            <a:r>
              <a:rPr lang="zh-TW" altLang="en-US" dirty="0"/>
              <a:t>）、重覆（</a:t>
            </a:r>
            <a:r>
              <a:rPr lang="en-US" altLang="zh-TW" dirty="0"/>
              <a:t>repetition</a:t>
            </a:r>
            <a:r>
              <a:rPr lang="zh-TW" altLang="en-US" dirty="0"/>
              <a:t>）、溫習（</a:t>
            </a:r>
            <a:r>
              <a:rPr lang="en-US" altLang="zh-TW" dirty="0"/>
              <a:t>review</a:t>
            </a:r>
            <a:r>
              <a:rPr lang="zh-TW" altLang="en-US" dirty="0"/>
              <a:t>）、反思（</a:t>
            </a:r>
            <a:r>
              <a:rPr lang="en-US" altLang="zh-TW" dirty="0"/>
              <a:t>reflection</a:t>
            </a:r>
            <a:r>
              <a:rPr lang="zh-TW" altLang="en-US" dirty="0"/>
              <a:t>）是回想事物（</a:t>
            </a:r>
            <a:r>
              <a:rPr lang="en-US" altLang="zh-TW" dirty="0"/>
              <a:t>recall</a:t>
            </a:r>
            <a:r>
              <a:rPr lang="zh-TW" altLang="en-US" dirty="0"/>
              <a:t>）的關鍵方法。</a:t>
            </a:r>
          </a:p>
        </p:txBody>
      </p:sp>
    </p:spTree>
    <p:extLst>
      <p:ext uri="{BB962C8B-B14F-4D97-AF65-F5344CB8AC3E}">
        <p14:creationId xmlns:p14="http://schemas.microsoft.com/office/powerpoint/2010/main" xmlns="" val="9894422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457200" y="1600200"/>
            <a:ext cx="8229600" cy="5069160"/>
          </a:xfrm>
        </p:spPr>
        <p:txBody>
          <a:bodyPr>
            <a:normAutofit/>
          </a:bodyPr>
          <a:lstStyle/>
          <a:p>
            <a:r>
              <a:rPr lang="zh-TW" altLang="en-US" dirty="0"/>
              <a:t>人類睡眠時</a:t>
            </a:r>
            <a:r>
              <a:rPr lang="en-US" altLang="zh-TW" dirty="0"/>
              <a:t>slow-wave sleep</a:t>
            </a:r>
            <a:r>
              <a:rPr lang="zh-TW" altLang="en-US" dirty="0"/>
              <a:t>的期間很短並且產生回想（</a:t>
            </a:r>
            <a:r>
              <a:rPr lang="en-US" altLang="zh-TW" dirty="0"/>
              <a:t>recall</a:t>
            </a:r>
            <a:r>
              <a:rPr lang="zh-TW" altLang="en-US" dirty="0"/>
              <a:t>），或許也產生記憶細節的放大（</a:t>
            </a:r>
            <a:r>
              <a:rPr lang="en-US" altLang="zh-TW" dirty="0"/>
              <a:t>amplifiable of memory traces</a:t>
            </a:r>
            <a:r>
              <a:rPr lang="zh-TW" altLang="en-US" dirty="0" smtClean="0"/>
              <a:t>）。</a:t>
            </a:r>
            <a:endParaRPr lang="en-US" altLang="zh-TW" dirty="0" smtClean="0"/>
          </a:p>
          <a:p>
            <a:endParaRPr lang="en-US" altLang="zh-TW" dirty="0" smtClean="0"/>
          </a:p>
          <a:p>
            <a:r>
              <a:rPr lang="zh-TW" altLang="en-US" dirty="0" smtClean="0"/>
              <a:t>我們</a:t>
            </a:r>
            <a:r>
              <a:rPr lang="zh-TW" altLang="en-US" dirty="0"/>
              <a:t>要確保快速眼動睡眠（</a:t>
            </a:r>
            <a:r>
              <a:rPr lang="en-US" altLang="zh-TW" dirty="0"/>
              <a:t>REM sleep</a:t>
            </a:r>
            <a:r>
              <a:rPr lang="zh-TW" altLang="en-US" dirty="0"/>
              <a:t>）的存在，因為它雖然短促但可以激發基因活動以貯存</a:t>
            </a:r>
            <a:r>
              <a:rPr lang="en-US" altLang="zh-TW" dirty="0"/>
              <a:t>slow-wave sleep</a:t>
            </a:r>
            <a:r>
              <a:rPr lang="zh-TW" altLang="en-US" dirty="0"/>
              <a:t>所處理的東西</a:t>
            </a:r>
            <a:r>
              <a:rPr lang="zh-TW" altLang="en-US" dirty="0" smtClean="0"/>
              <a:t>。</a:t>
            </a:r>
            <a:endParaRPr lang="zh-TW" altLang="en-US" dirty="0"/>
          </a:p>
        </p:txBody>
      </p:sp>
    </p:spTree>
    <p:extLst>
      <p:ext uri="{BB962C8B-B14F-4D97-AF65-F5344CB8AC3E}">
        <p14:creationId xmlns:p14="http://schemas.microsoft.com/office/powerpoint/2010/main" xmlns="" val="13267986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a:t>腦造影研究顯示睡眠與活動的腦子有明顯的變化，當你睡覺時腦內的記憶會轉移到比較有效的儲存區域，如此當你醒來之後，記憶工作可以更快速更準確也較少壓力和焦慮。</a:t>
            </a:r>
          </a:p>
          <a:p>
            <a:r>
              <a:rPr lang="zh-TW" altLang="en-US" dirty="0"/>
              <a:t>因此：睡眠不足→形成記憶的時間不足→形成記憶的時間不足→不利於學習。</a:t>
            </a:r>
          </a:p>
          <a:p>
            <a:endParaRPr lang="zh-TW" altLang="en-US" dirty="0"/>
          </a:p>
        </p:txBody>
      </p:sp>
    </p:spTree>
    <p:extLst>
      <p:ext uri="{BB962C8B-B14F-4D97-AF65-F5344CB8AC3E}">
        <p14:creationId xmlns:p14="http://schemas.microsoft.com/office/powerpoint/2010/main" xmlns="" val="4228980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哺乳類腦皮質的特點</a:t>
            </a:r>
            <a:r>
              <a:rPr lang="en-US" altLang="zh-TW" dirty="0" smtClean="0"/>
              <a:t>(2)</a:t>
            </a:r>
            <a:br>
              <a:rPr lang="en-US" altLang="zh-TW" dirty="0" smtClean="0"/>
            </a:br>
            <a:endParaRPr lang="zh-TW" altLang="en-US" dirty="0"/>
          </a:p>
        </p:txBody>
      </p:sp>
      <p:sp>
        <p:nvSpPr>
          <p:cNvPr id="3" name="內容版面配置區 2"/>
          <p:cNvSpPr>
            <a:spLocks noGrp="1"/>
          </p:cNvSpPr>
          <p:nvPr>
            <p:ph idx="1"/>
          </p:nvPr>
        </p:nvSpPr>
        <p:spPr/>
        <p:txBody>
          <a:bodyPr/>
          <a:lstStyle/>
          <a:p>
            <a:r>
              <a:rPr lang="zh-TW" altLang="en-US" dirty="0" smtClean="0"/>
              <a:t>所有的神經元細胞並非原處産生，而是由</a:t>
            </a:r>
            <a:r>
              <a:rPr lang="en-US" altLang="zh-TW" dirty="0" smtClean="0"/>
              <a:t>transient embryonic zone</a:t>
            </a:r>
            <a:r>
              <a:rPr lang="zh-TW" altLang="en-US" dirty="0" smtClean="0"/>
              <a:t>，也就是由側腦室附近的</a:t>
            </a:r>
            <a:r>
              <a:rPr lang="en-US" altLang="zh-TW" dirty="0" smtClean="0"/>
              <a:t>VZ</a:t>
            </a:r>
            <a:r>
              <a:rPr lang="zh-TW" altLang="en-US" dirty="0" smtClean="0"/>
              <a:t>（</a:t>
            </a:r>
            <a:r>
              <a:rPr lang="en-US" altLang="zh-TW" dirty="0" smtClean="0"/>
              <a:t>ventricular zone</a:t>
            </a:r>
            <a:r>
              <a:rPr lang="zh-TW" altLang="en-US" dirty="0" smtClean="0"/>
              <a:t>）或</a:t>
            </a:r>
            <a:r>
              <a:rPr lang="en-US" altLang="zh-TW" dirty="0" smtClean="0"/>
              <a:t>SVZ</a:t>
            </a:r>
            <a:r>
              <a:rPr lang="zh-TW" altLang="en-US" dirty="0" smtClean="0"/>
              <a:t>（</a:t>
            </a:r>
            <a:r>
              <a:rPr lang="en-US" altLang="zh-TW" dirty="0" err="1" smtClean="0"/>
              <a:t>subventricular</a:t>
            </a:r>
            <a:r>
              <a:rPr lang="en-US" altLang="zh-TW" dirty="0" smtClean="0"/>
              <a:t> zone</a:t>
            </a:r>
            <a:r>
              <a:rPr lang="zh-TW" altLang="en-US" dirty="0" smtClean="0"/>
              <a:t>）產生。</a:t>
            </a:r>
          </a:p>
          <a:p>
            <a:r>
              <a:rPr lang="zh-TW" altLang="en-US" dirty="0" smtClean="0"/>
              <a:t>然後沿著</a:t>
            </a:r>
            <a:r>
              <a:rPr lang="en-US" altLang="zh-TW" dirty="0" smtClean="0"/>
              <a:t>radial glial cell</a:t>
            </a:r>
            <a:r>
              <a:rPr lang="zh-TW" altLang="en-US" dirty="0" smtClean="0"/>
              <a:t>所形成的骨架</a:t>
            </a:r>
            <a:r>
              <a:rPr lang="en-US" altLang="zh-TW" dirty="0" smtClean="0"/>
              <a:t>(shaft)</a:t>
            </a:r>
            <a:r>
              <a:rPr lang="zh-TW" altLang="en-US" dirty="0" smtClean="0"/>
              <a:t>做切線方向</a:t>
            </a:r>
            <a:r>
              <a:rPr lang="en-US" altLang="zh-TW" dirty="0" smtClean="0"/>
              <a:t>(tangential)</a:t>
            </a:r>
            <a:r>
              <a:rPr lang="zh-TW" altLang="en-US" dirty="0" smtClean="0"/>
              <a:t>或放射狀</a:t>
            </a:r>
            <a:r>
              <a:rPr lang="en-US" altLang="zh-TW" dirty="0" smtClean="0"/>
              <a:t>(radial)</a:t>
            </a:r>
            <a:r>
              <a:rPr lang="zh-TW" altLang="en-US" dirty="0" smtClean="0"/>
              <a:t>的遷移（</a:t>
            </a:r>
            <a:r>
              <a:rPr lang="en-US" altLang="zh-TW" dirty="0" smtClean="0"/>
              <a:t>migration</a:t>
            </a:r>
            <a:r>
              <a:rPr lang="zh-TW" altLang="en-US" dirty="0" smtClean="0"/>
              <a:t>）。</a:t>
            </a:r>
            <a:endParaRPr lang="zh-TW" altLang="en-US" dirty="0"/>
          </a:p>
        </p:txBody>
      </p:sp>
    </p:spTree>
    <p:extLst>
      <p:ext uri="{BB962C8B-B14F-4D97-AF65-F5344CB8AC3E}">
        <p14:creationId xmlns:p14="http://schemas.microsoft.com/office/powerpoint/2010/main" xmlns="" val="11540914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692696"/>
            <a:ext cx="8229600" cy="5433467"/>
          </a:xfrm>
        </p:spPr>
        <p:txBody>
          <a:bodyPr>
            <a:normAutofit fontScale="77500" lnSpcReduction="20000"/>
          </a:bodyPr>
          <a:lstStyle/>
          <a:p>
            <a:r>
              <a:rPr lang="zh-TW" altLang="en-US" dirty="0"/>
              <a:t>學習時使用的感官愈多（看、聽、觸摸、嚐嚐味道、嗅嗅氣味），可以用來回想（</a:t>
            </a:r>
            <a:r>
              <a:rPr lang="en-US" altLang="zh-TW" dirty="0"/>
              <a:t>recall</a:t>
            </a:r>
            <a:r>
              <a:rPr lang="zh-TW" altLang="en-US" dirty="0"/>
              <a:t>）的通路（</a:t>
            </a:r>
            <a:r>
              <a:rPr lang="en-US" altLang="zh-TW" dirty="0"/>
              <a:t>pathway</a:t>
            </a:r>
            <a:r>
              <a:rPr lang="zh-TW" altLang="en-US" dirty="0"/>
              <a:t>）愈多</a:t>
            </a:r>
            <a:r>
              <a:rPr lang="zh-TW" altLang="en-US" dirty="0" smtClean="0"/>
              <a:t>。</a:t>
            </a:r>
            <a:endParaRPr lang="en-US" altLang="zh-TW" dirty="0" smtClean="0"/>
          </a:p>
          <a:p>
            <a:endParaRPr lang="en-US" altLang="zh-TW" dirty="0" smtClean="0"/>
          </a:p>
          <a:p>
            <a:r>
              <a:rPr lang="zh-TW" altLang="en-US" dirty="0" smtClean="0"/>
              <a:t>詮釋</a:t>
            </a:r>
            <a:r>
              <a:rPr lang="zh-TW" altLang="en-US" dirty="0"/>
              <a:t>（</a:t>
            </a:r>
            <a:r>
              <a:rPr lang="en-US" altLang="zh-TW" dirty="0"/>
              <a:t>elaboration</a:t>
            </a:r>
            <a:r>
              <a:rPr lang="zh-TW" altLang="en-US" dirty="0"/>
              <a:t>）更是記憶的關鍵。有人說“</a:t>
            </a:r>
            <a:r>
              <a:rPr lang="en-US" altLang="zh-TW" dirty="0"/>
              <a:t>For better or worse; our recollection are largely at the mercy of our elaborations”</a:t>
            </a:r>
            <a:r>
              <a:rPr lang="zh-TW" altLang="en-US" dirty="0"/>
              <a:t>（不管如何，我們的回想大部份有賴於詮釋）</a:t>
            </a:r>
            <a:r>
              <a:rPr lang="zh-TW" altLang="en-US" dirty="0" smtClean="0"/>
              <a:t>。</a:t>
            </a:r>
            <a:endParaRPr lang="en-US" altLang="zh-TW" dirty="0" smtClean="0"/>
          </a:p>
          <a:p>
            <a:endParaRPr lang="zh-TW" altLang="en-US" dirty="0"/>
          </a:p>
          <a:p>
            <a:r>
              <a:rPr lang="zh-TW" altLang="en-US" dirty="0"/>
              <a:t>詮釋是回想的關鍵，詮釋的要領是</a:t>
            </a:r>
          </a:p>
          <a:p>
            <a:r>
              <a:rPr lang="zh-TW" altLang="en-US" dirty="0"/>
              <a:t>第一步→準確（</a:t>
            </a:r>
            <a:r>
              <a:rPr lang="en-US" altLang="zh-TW" dirty="0"/>
              <a:t>accuracy</a:t>
            </a:r>
            <a:r>
              <a:rPr lang="zh-TW" altLang="en-US" dirty="0"/>
              <a:t>）</a:t>
            </a:r>
          </a:p>
          <a:p>
            <a:r>
              <a:rPr lang="zh-TW" altLang="en-US" dirty="0"/>
              <a:t>第二步→反思（</a:t>
            </a:r>
            <a:r>
              <a:rPr lang="en-US" altLang="zh-TW" dirty="0"/>
              <a:t>refection</a:t>
            </a:r>
            <a:r>
              <a:rPr lang="zh-TW" altLang="en-US" dirty="0"/>
              <a:t>）</a:t>
            </a:r>
          </a:p>
          <a:p>
            <a:r>
              <a:rPr lang="zh-TW" altLang="en-US" dirty="0"/>
              <a:t>第三步→溫習（</a:t>
            </a:r>
            <a:r>
              <a:rPr lang="en-US" altLang="zh-TW" dirty="0"/>
              <a:t>review</a:t>
            </a:r>
            <a:r>
              <a:rPr lang="zh-TW" altLang="en-US" dirty="0"/>
              <a:t>）</a:t>
            </a:r>
          </a:p>
          <a:p>
            <a:r>
              <a:rPr lang="zh-TW" altLang="en-US" dirty="0"/>
              <a:t>第四步→按圖索驥（</a:t>
            </a:r>
            <a:r>
              <a:rPr lang="en-US" altLang="zh-TW" dirty="0"/>
              <a:t>mapping</a:t>
            </a:r>
            <a:r>
              <a:rPr lang="zh-TW" altLang="en-US" dirty="0"/>
              <a:t>）</a:t>
            </a:r>
          </a:p>
          <a:p>
            <a:r>
              <a:rPr lang="zh-TW" altLang="en-US" dirty="0"/>
              <a:t>第五步→記錄（</a:t>
            </a:r>
            <a:r>
              <a:rPr lang="en-US" altLang="zh-TW" dirty="0"/>
              <a:t>recording</a:t>
            </a:r>
            <a:r>
              <a:rPr lang="zh-TW" altLang="en-US" dirty="0"/>
              <a:t>）</a:t>
            </a:r>
          </a:p>
        </p:txBody>
      </p:sp>
    </p:spTree>
    <p:extLst>
      <p:ext uri="{BB962C8B-B14F-4D97-AF65-F5344CB8AC3E}">
        <p14:creationId xmlns:p14="http://schemas.microsoft.com/office/powerpoint/2010/main" xmlns="" val="42036684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fontScale="92500" lnSpcReduction="10000"/>
          </a:bodyPr>
          <a:lstStyle/>
          <a:p>
            <a:r>
              <a:rPr lang="zh-TW" altLang="en-US" dirty="0"/>
              <a:t>反思會擴大連結（</a:t>
            </a:r>
            <a:r>
              <a:rPr lang="en-US" altLang="zh-TW" dirty="0"/>
              <a:t>connection</a:t>
            </a:r>
            <a:r>
              <a:rPr lang="zh-TW" altLang="en-US" dirty="0"/>
              <a:t>）、了解（</a:t>
            </a:r>
            <a:r>
              <a:rPr lang="en-US" altLang="zh-TW" dirty="0"/>
              <a:t>understanding</a:t>
            </a:r>
            <a:r>
              <a:rPr lang="zh-TW" altLang="en-US" dirty="0"/>
              <a:t>）以及</a:t>
            </a:r>
            <a:r>
              <a:rPr lang="en-US" altLang="zh-TW" dirty="0"/>
              <a:t>insight</a:t>
            </a:r>
            <a:r>
              <a:rPr lang="zh-TW" altLang="en-US" dirty="0"/>
              <a:t>。溫習以每日行之最為有效</a:t>
            </a:r>
            <a:r>
              <a:rPr lang="zh-TW" altLang="en-US" dirty="0" smtClean="0"/>
              <a:t>。</a:t>
            </a:r>
            <a:endParaRPr lang="en-US" altLang="zh-TW" dirty="0" smtClean="0"/>
          </a:p>
          <a:p>
            <a:r>
              <a:rPr lang="zh-TW" altLang="en-US" dirty="0" smtClean="0"/>
              <a:t>觀念</a:t>
            </a:r>
            <a:r>
              <a:rPr lang="zh-TW" altLang="en-US" dirty="0"/>
              <a:t>圖解（</a:t>
            </a:r>
            <a:r>
              <a:rPr lang="en-US" altLang="zh-TW" dirty="0"/>
              <a:t>concept map</a:t>
            </a:r>
            <a:r>
              <a:rPr lang="zh-TW" altLang="en-US" dirty="0"/>
              <a:t>）是將目前正在學習的各種重要的觀念與點子，以視覺呈現並且顯示彼此之間的關係</a:t>
            </a:r>
            <a:r>
              <a:rPr lang="zh-TW" altLang="en-US" dirty="0" smtClean="0"/>
              <a:t>。</a:t>
            </a:r>
            <a:endParaRPr lang="en-US" altLang="zh-TW" dirty="0" smtClean="0"/>
          </a:p>
          <a:p>
            <a:r>
              <a:rPr lang="zh-TW" altLang="en-US" dirty="0" smtClean="0"/>
              <a:t>練習</a:t>
            </a:r>
            <a:r>
              <a:rPr lang="zh-TW" altLang="en-US" dirty="0"/>
              <a:t>裡面要包括記錄，記錄是將新知識轉譯成自己言語的簡易過程，記錄包括附註（</a:t>
            </a:r>
            <a:r>
              <a:rPr lang="en-US" altLang="zh-TW" dirty="0"/>
              <a:t>paraphrasing</a:t>
            </a:r>
            <a:r>
              <a:rPr lang="zh-TW" altLang="en-US" dirty="0"/>
              <a:t>）、摘要（</a:t>
            </a:r>
            <a:r>
              <a:rPr lang="en-US" altLang="zh-TW" dirty="0"/>
              <a:t>summarizing</a:t>
            </a:r>
            <a:r>
              <a:rPr lang="zh-TW" altLang="en-US" dirty="0"/>
              <a:t>）及註解（</a:t>
            </a:r>
            <a:r>
              <a:rPr lang="en-US" altLang="zh-TW" dirty="0"/>
              <a:t>annotations</a:t>
            </a:r>
            <a:r>
              <a:rPr lang="zh-TW" altLang="en-US" dirty="0"/>
              <a:t>）。</a:t>
            </a:r>
          </a:p>
        </p:txBody>
      </p:sp>
    </p:spTree>
    <p:extLst>
      <p:ext uri="{BB962C8B-B14F-4D97-AF65-F5344CB8AC3E}">
        <p14:creationId xmlns:p14="http://schemas.microsoft.com/office/powerpoint/2010/main" xmlns="" val="38736036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404664"/>
            <a:ext cx="8229600" cy="5721499"/>
          </a:xfrm>
        </p:spPr>
        <p:txBody>
          <a:bodyPr>
            <a:normAutofit fontScale="77500" lnSpcReduction="20000"/>
          </a:bodyPr>
          <a:lstStyle/>
          <a:p>
            <a:r>
              <a:rPr lang="zh-TW" altLang="en-US" dirty="0"/>
              <a:t>學生忘記學習內容的原因為何？溫習有助於避免學生忘記的三個因素：</a:t>
            </a:r>
          </a:p>
          <a:p>
            <a:pPr marL="0" indent="0">
              <a:buNone/>
            </a:pPr>
            <a:r>
              <a:rPr lang="en-US" altLang="zh-TW" dirty="0"/>
              <a:t>(1)</a:t>
            </a:r>
            <a:r>
              <a:rPr lang="zh-TW" altLang="en-US" dirty="0"/>
              <a:t>阻塞（</a:t>
            </a:r>
            <a:r>
              <a:rPr lang="en-US" altLang="zh-TW" dirty="0"/>
              <a:t>blocking</a:t>
            </a:r>
            <a:r>
              <a:rPr lang="zh-TW" altLang="en-US" dirty="0"/>
              <a:t>）：儲存的資訊無法擷取</a:t>
            </a:r>
          </a:p>
          <a:p>
            <a:pPr marL="0" indent="0">
              <a:buNone/>
            </a:pPr>
            <a:r>
              <a:rPr lang="en-US" altLang="zh-TW" dirty="0"/>
              <a:t>(2)</a:t>
            </a:r>
            <a:r>
              <a:rPr lang="zh-TW" altLang="en-US" dirty="0"/>
              <a:t>錯誤歸屬（</a:t>
            </a:r>
            <a:r>
              <a:rPr lang="en-US" altLang="zh-TW" dirty="0"/>
              <a:t>misattribution</a:t>
            </a:r>
            <a:r>
              <a:rPr lang="zh-TW" altLang="en-US" dirty="0"/>
              <a:t>）：將一項記憶歸屬於錯誤的情況或來源</a:t>
            </a:r>
          </a:p>
          <a:p>
            <a:pPr marL="0" indent="0">
              <a:buNone/>
            </a:pPr>
            <a:r>
              <a:rPr lang="en-US" altLang="zh-TW" dirty="0"/>
              <a:t>(3)</a:t>
            </a:r>
            <a:r>
              <a:rPr lang="zh-TW" altLang="en-US" dirty="0"/>
              <a:t>短暫（</a:t>
            </a:r>
            <a:r>
              <a:rPr lang="en-US" altLang="zh-TW" dirty="0"/>
              <a:t>transience</a:t>
            </a:r>
            <a:r>
              <a:rPr lang="zh-TW" altLang="en-US" dirty="0"/>
              <a:t>）：記憶隨著時間而消失，講課的內容在</a:t>
            </a:r>
            <a:r>
              <a:rPr lang="en-US" altLang="zh-TW" dirty="0"/>
              <a:t>1</a:t>
            </a:r>
            <a:r>
              <a:rPr lang="zh-TW" altLang="en-US" dirty="0"/>
              <a:t>小時內就失去</a:t>
            </a:r>
            <a:r>
              <a:rPr lang="en-US" altLang="zh-TW" dirty="0"/>
              <a:t>65%</a:t>
            </a:r>
            <a:r>
              <a:rPr lang="zh-TW" altLang="en-US" dirty="0" smtClean="0"/>
              <a:t>。</a:t>
            </a:r>
            <a:endParaRPr lang="en-US" altLang="zh-TW" dirty="0" smtClean="0"/>
          </a:p>
          <a:p>
            <a:pPr marL="0" indent="0">
              <a:buNone/>
            </a:pPr>
            <a:endParaRPr lang="en-US" altLang="zh-TW" dirty="0" smtClean="0"/>
          </a:p>
          <a:p>
            <a:endParaRPr lang="zh-TW" altLang="en-US" dirty="0"/>
          </a:p>
          <a:p>
            <a:r>
              <a:rPr lang="zh-TW" altLang="en-US" dirty="0"/>
              <a:t>保持記憶避免消失的最好方法是使用詮釋複習策略（</a:t>
            </a:r>
            <a:r>
              <a:rPr lang="en-US" altLang="zh-TW" dirty="0"/>
              <a:t>elaborative rehearsal strategies</a:t>
            </a:r>
            <a:r>
              <a:rPr lang="zh-TW" altLang="en-US" dirty="0"/>
              <a:t>）包括：</a:t>
            </a:r>
          </a:p>
          <a:p>
            <a:pPr marL="0" indent="0">
              <a:buNone/>
            </a:pPr>
            <a:r>
              <a:rPr lang="en-US" altLang="zh-TW" dirty="0" smtClean="0"/>
              <a:t>1.</a:t>
            </a:r>
            <a:r>
              <a:rPr lang="zh-TW" altLang="en-US" dirty="0" smtClean="0"/>
              <a:t>視覺化</a:t>
            </a:r>
            <a:r>
              <a:rPr lang="zh-TW" altLang="en-US" dirty="0"/>
              <a:t>（</a:t>
            </a:r>
            <a:r>
              <a:rPr lang="en-US" altLang="zh-TW" dirty="0"/>
              <a:t>visualizing</a:t>
            </a:r>
            <a:r>
              <a:rPr lang="zh-TW" altLang="en-US" dirty="0"/>
              <a:t>）</a:t>
            </a:r>
            <a:r>
              <a:rPr lang="en-US" altLang="zh-TW" dirty="0"/>
              <a:t>,</a:t>
            </a:r>
            <a:r>
              <a:rPr lang="zh-TW" altLang="en-US" dirty="0"/>
              <a:t>唱（</a:t>
            </a:r>
            <a:r>
              <a:rPr lang="en-US" altLang="zh-TW" dirty="0"/>
              <a:t>singing</a:t>
            </a:r>
            <a:r>
              <a:rPr lang="zh-TW" altLang="en-US" dirty="0"/>
              <a:t>）</a:t>
            </a:r>
            <a:r>
              <a:rPr lang="en-US" altLang="zh-TW" dirty="0"/>
              <a:t>,</a:t>
            </a:r>
            <a:r>
              <a:rPr lang="zh-TW" altLang="en-US" dirty="0"/>
              <a:t>寫（</a:t>
            </a:r>
            <a:r>
              <a:rPr lang="en-US" altLang="zh-TW" dirty="0"/>
              <a:t>writing</a:t>
            </a:r>
            <a:r>
              <a:rPr lang="zh-TW" altLang="en-US" dirty="0"/>
              <a:t>）</a:t>
            </a:r>
            <a:r>
              <a:rPr lang="en-US" altLang="zh-TW" dirty="0"/>
              <a:t>,</a:t>
            </a:r>
          </a:p>
          <a:p>
            <a:pPr marL="0" indent="0">
              <a:buNone/>
            </a:pPr>
            <a:r>
              <a:rPr lang="en-US" altLang="zh-TW" dirty="0" smtClean="0"/>
              <a:t>2.</a:t>
            </a:r>
            <a:r>
              <a:rPr lang="zh-TW" altLang="en-US" dirty="0" smtClean="0"/>
              <a:t>字義</a:t>
            </a:r>
            <a:r>
              <a:rPr lang="zh-TW" altLang="en-US" dirty="0"/>
              <a:t>圖解（</a:t>
            </a:r>
            <a:r>
              <a:rPr lang="en-US" altLang="zh-TW" dirty="0"/>
              <a:t>semantic mapping</a:t>
            </a:r>
            <a:r>
              <a:rPr lang="zh-TW" altLang="en-US" dirty="0"/>
              <a:t>）</a:t>
            </a:r>
            <a:r>
              <a:rPr lang="en-US" altLang="zh-TW" dirty="0"/>
              <a:t>,</a:t>
            </a:r>
            <a:r>
              <a:rPr lang="zh-TW" altLang="en-US" dirty="0"/>
              <a:t>畫圖（</a:t>
            </a:r>
            <a:r>
              <a:rPr lang="en-US" altLang="zh-TW" dirty="0"/>
              <a:t>drawing pictures</a:t>
            </a:r>
            <a:r>
              <a:rPr lang="zh-TW" altLang="en-US" dirty="0"/>
              <a:t>）</a:t>
            </a:r>
          </a:p>
          <a:p>
            <a:pPr marL="0" indent="0">
              <a:buNone/>
            </a:pPr>
            <a:r>
              <a:rPr lang="en-US" altLang="zh-TW" dirty="0" smtClean="0"/>
              <a:t>3.</a:t>
            </a:r>
            <a:r>
              <a:rPr lang="zh-TW" altLang="en-US" dirty="0" smtClean="0"/>
              <a:t>象徵</a:t>
            </a:r>
            <a:r>
              <a:rPr lang="zh-TW" altLang="en-US" dirty="0"/>
              <a:t>（</a:t>
            </a:r>
            <a:r>
              <a:rPr lang="en-US" altLang="zh-TW" dirty="0"/>
              <a:t>symbolizing</a:t>
            </a:r>
            <a:r>
              <a:rPr lang="zh-TW" altLang="en-US" dirty="0"/>
              <a:t>）</a:t>
            </a:r>
            <a:r>
              <a:rPr lang="en-US" altLang="zh-TW" dirty="0"/>
              <a:t>,</a:t>
            </a:r>
            <a:r>
              <a:rPr lang="zh-TW" altLang="en-US" dirty="0"/>
              <a:t>記憶增進（</a:t>
            </a:r>
            <a:r>
              <a:rPr lang="en-US" altLang="zh-TW" dirty="0"/>
              <a:t>mnemonics</a:t>
            </a:r>
            <a:r>
              <a:rPr lang="zh-TW" altLang="en-US" dirty="0"/>
              <a:t>）</a:t>
            </a:r>
          </a:p>
          <a:p>
            <a:endParaRPr lang="zh-TW" altLang="en-US" dirty="0"/>
          </a:p>
        </p:txBody>
      </p:sp>
    </p:spTree>
    <p:extLst>
      <p:ext uri="{BB962C8B-B14F-4D97-AF65-F5344CB8AC3E}">
        <p14:creationId xmlns:p14="http://schemas.microsoft.com/office/powerpoint/2010/main" xmlns="" val="33713454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6.	</a:t>
            </a:r>
            <a:r>
              <a:rPr lang="zh-TW" altLang="en-US" dirty="0"/>
              <a:t>情緒與記憶</a:t>
            </a:r>
            <a:r>
              <a:rPr lang="en-US" altLang="zh-TW" dirty="0"/>
              <a:t>(Emotion and memory)</a:t>
            </a:r>
            <a:r>
              <a:rPr lang="zh-TW" altLang="en-US" dirty="0"/>
              <a:t>：</a:t>
            </a:r>
            <a:br>
              <a:rPr lang="zh-TW" altLang="en-US" dirty="0"/>
            </a:b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smtClean="0"/>
              <a:t>研究</a:t>
            </a:r>
            <a:r>
              <a:rPr lang="zh-TW" altLang="en-US" dirty="0"/>
              <a:t>顯示學習者對情緒性資訊（</a:t>
            </a:r>
            <a:r>
              <a:rPr lang="en-US" altLang="zh-TW" dirty="0"/>
              <a:t>emotional information</a:t>
            </a:r>
            <a:r>
              <a:rPr lang="zh-TW" altLang="en-US" dirty="0"/>
              <a:t>）的回想（</a:t>
            </a:r>
            <a:r>
              <a:rPr lang="en-US" altLang="zh-TW" dirty="0"/>
              <a:t>recall</a:t>
            </a:r>
            <a:r>
              <a:rPr lang="zh-TW" altLang="en-US" dirty="0"/>
              <a:t>）比事實或中性資訊來得容易，例如兩架噴射客機相撞引起猛烈爆炸的場景絕對比平靜的街景易於回想</a:t>
            </a:r>
            <a:r>
              <a:rPr lang="zh-TW" altLang="en-US" dirty="0" smtClean="0"/>
              <a:t>。</a:t>
            </a:r>
            <a:endParaRPr lang="en-US" altLang="zh-TW" dirty="0" smtClean="0"/>
          </a:p>
          <a:p>
            <a:r>
              <a:rPr lang="zh-TW" altLang="en-US" dirty="0" smtClean="0"/>
              <a:t>研究</a:t>
            </a:r>
            <a:r>
              <a:rPr lang="zh-TW" altLang="en-US" dirty="0"/>
              <a:t>指出情緒激發（</a:t>
            </a:r>
            <a:r>
              <a:rPr lang="en-US" altLang="zh-TW" dirty="0"/>
              <a:t>emotional arousal</a:t>
            </a:r>
            <a:r>
              <a:rPr lang="zh-TW" altLang="en-US" dirty="0"/>
              <a:t>）會組織與協調腦部活動。當杏仁核（</a:t>
            </a:r>
            <a:r>
              <a:rPr lang="en-US" altLang="zh-TW" dirty="0"/>
              <a:t>Amygdala</a:t>
            </a:r>
            <a:r>
              <a:rPr lang="zh-TW" altLang="en-US" dirty="0"/>
              <a:t>）偵測到情緒時，基本上它會加強與形成記憶有關的腦區的活動。</a:t>
            </a:r>
          </a:p>
          <a:p>
            <a:endParaRPr lang="zh-TW" altLang="en-US" dirty="0"/>
          </a:p>
        </p:txBody>
      </p:sp>
    </p:spTree>
    <p:extLst>
      <p:ext uri="{BB962C8B-B14F-4D97-AF65-F5344CB8AC3E}">
        <p14:creationId xmlns:p14="http://schemas.microsoft.com/office/powerpoint/2010/main" xmlns="" val="26535553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7.	</a:t>
            </a:r>
            <a:r>
              <a:rPr lang="zh-TW" altLang="en-US" dirty="0"/>
              <a:t>睡眠</a:t>
            </a:r>
            <a:r>
              <a:rPr lang="en-US" altLang="zh-TW" dirty="0"/>
              <a:t>(Sleep)</a:t>
            </a:r>
            <a:br>
              <a:rPr lang="en-US" altLang="zh-TW" dirty="0"/>
            </a:br>
            <a:endParaRPr lang="zh-TW" altLang="en-US" dirty="0"/>
          </a:p>
        </p:txBody>
      </p:sp>
      <p:sp>
        <p:nvSpPr>
          <p:cNvPr id="3" name="內容版面配置區 2"/>
          <p:cNvSpPr>
            <a:spLocks noGrp="1"/>
          </p:cNvSpPr>
          <p:nvPr>
            <p:ph idx="1"/>
          </p:nvPr>
        </p:nvSpPr>
        <p:spPr/>
        <p:txBody>
          <a:bodyPr/>
          <a:lstStyle/>
          <a:p>
            <a:r>
              <a:rPr lang="zh-TW" altLang="en-US" dirty="0" smtClean="0"/>
              <a:t>腦子</a:t>
            </a:r>
            <a:r>
              <a:rPr lang="zh-TW" altLang="en-US" dirty="0"/>
              <a:t>需要睡眠來處理資訊</a:t>
            </a:r>
          </a:p>
          <a:p>
            <a:endParaRPr lang="zh-TW" altLang="en-US" dirty="0"/>
          </a:p>
        </p:txBody>
      </p:sp>
    </p:spTree>
    <p:extLst>
      <p:ext uri="{BB962C8B-B14F-4D97-AF65-F5344CB8AC3E}">
        <p14:creationId xmlns:p14="http://schemas.microsoft.com/office/powerpoint/2010/main" xmlns="" val="15197213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8.	</a:t>
            </a:r>
            <a:r>
              <a:rPr lang="zh-TW" altLang="en-US" dirty="0"/>
              <a:t>壓力</a:t>
            </a:r>
            <a:r>
              <a:rPr lang="en-US" altLang="zh-TW" dirty="0"/>
              <a:t>(Stress)</a:t>
            </a:r>
            <a:br>
              <a:rPr lang="en-US" altLang="zh-TW" dirty="0"/>
            </a:br>
            <a:endParaRPr lang="zh-TW" altLang="en-US" dirty="0"/>
          </a:p>
        </p:txBody>
      </p:sp>
      <p:sp>
        <p:nvSpPr>
          <p:cNvPr id="3" name="內容版面配置區 2"/>
          <p:cNvSpPr>
            <a:spLocks noGrp="1"/>
          </p:cNvSpPr>
          <p:nvPr>
            <p:ph idx="1"/>
          </p:nvPr>
        </p:nvSpPr>
        <p:spPr/>
        <p:txBody>
          <a:bodyPr/>
          <a:lstStyle/>
          <a:p>
            <a:r>
              <a:rPr lang="zh-TW" altLang="en-US" dirty="0" smtClean="0"/>
              <a:t>壓力</a:t>
            </a:r>
            <a:r>
              <a:rPr lang="zh-TW" altLang="en-US" dirty="0"/>
              <a:t>降低或有礙腦部功能。當學生為了獎賞或為了避免處罰而競爭進行真正需要認知功能的活動時，競爭本身會大大減少其成功。</a:t>
            </a:r>
          </a:p>
        </p:txBody>
      </p:sp>
    </p:spTree>
    <p:extLst>
      <p:ext uri="{BB962C8B-B14F-4D97-AF65-F5344CB8AC3E}">
        <p14:creationId xmlns:p14="http://schemas.microsoft.com/office/powerpoint/2010/main" xmlns="" val="41001009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9.	</a:t>
            </a:r>
            <a:r>
              <a:rPr lang="zh-TW" altLang="en-US" dirty="0"/>
              <a:t>多重感官</a:t>
            </a:r>
            <a:r>
              <a:rPr lang="en-US" altLang="zh-TW" dirty="0"/>
              <a:t>(</a:t>
            </a:r>
            <a:r>
              <a:rPr lang="en-US" altLang="zh-TW" dirty="0" err="1"/>
              <a:t>Multisenses</a:t>
            </a:r>
            <a:r>
              <a:rPr lang="en-US" altLang="zh-TW" dirty="0"/>
              <a:t>)</a:t>
            </a:r>
            <a:br>
              <a:rPr lang="en-US" altLang="zh-TW" dirty="0"/>
            </a:br>
            <a:endParaRPr lang="zh-TW" altLang="en-US" dirty="0"/>
          </a:p>
        </p:txBody>
      </p:sp>
      <p:sp>
        <p:nvSpPr>
          <p:cNvPr id="3" name="內容版面配置區 2"/>
          <p:cNvSpPr>
            <a:spLocks noGrp="1"/>
          </p:cNvSpPr>
          <p:nvPr>
            <p:ph idx="1"/>
          </p:nvPr>
        </p:nvSpPr>
        <p:spPr/>
        <p:txBody>
          <a:bodyPr>
            <a:normAutofit fontScale="92500"/>
          </a:bodyPr>
          <a:lstStyle/>
          <a:p>
            <a:r>
              <a:rPr lang="zh-TW" altLang="en-US" dirty="0" smtClean="0"/>
              <a:t>多重</a:t>
            </a:r>
            <a:r>
              <a:rPr lang="zh-TW" altLang="en-US" dirty="0"/>
              <a:t>感官一起運用時，腦子的運作最佳。神經科學家向來相信人的五種感官大部份是獨立運作的，然而愈來愈多的證據顯示視覺、聽覺、嗅覺、接觸與味覺在人腦處理感覺資訊以感受事物時經常是彼此互動的</a:t>
            </a:r>
            <a:r>
              <a:rPr lang="zh-TW" altLang="en-US" dirty="0" smtClean="0"/>
              <a:t>。</a:t>
            </a:r>
            <a:endParaRPr lang="en-US" altLang="zh-TW" dirty="0" smtClean="0"/>
          </a:p>
          <a:p>
            <a:endParaRPr lang="zh-TW" altLang="en-US" dirty="0"/>
          </a:p>
          <a:p>
            <a:r>
              <a:rPr lang="zh-TW" altLang="en-US" dirty="0"/>
              <a:t>在多重感官環境者總是比在單一感官環境者表現要好。他們回想的東西比較多比較清楚而且較為持久，甚至在事隔</a:t>
            </a:r>
            <a:r>
              <a:rPr lang="en-US" altLang="zh-TW" dirty="0"/>
              <a:t>20</a:t>
            </a:r>
            <a:r>
              <a:rPr lang="zh-TW" altLang="en-US" dirty="0"/>
              <a:t>年後亦然</a:t>
            </a:r>
            <a:r>
              <a:rPr lang="zh-TW" altLang="en-US" dirty="0" smtClean="0"/>
              <a:t>。</a:t>
            </a:r>
            <a:endParaRPr lang="zh-TW" altLang="en-US" dirty="0"/>
          </a:p>
        </p:txBody>
      </p:sp>
    </p:spTree>
    <p:extLst>
      <p:ext uri="{BB962C8B-B14F-4D97-AF65-F5344CB8AC3E}">
        <p14:creationId xmlns:p14="http://schemas.microsoft.com/office/powerpoint/2010/main" xmlns="" val="5996708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a:t>嗅覺有助於學習。所謂</a:t>
            </a:r>
            <a:r>
              <a:rPr lang="en-US" altLang="zh-TW" dirty="0"/>
              <a:t>Proust effect</a:t>
            </a:r>
            <a:r>
              <a:rPr lang="zh-TW" altLang="en-US" dirty="0"/>
              <a:t>就是嗅覺可以增進回想（</a:t>
            </a:r>
            <a:r>
              <a:rPr lang="en-US" altLang="zh-TW" dirty="0"/>
              <a:t>recall</a:t>
            </a:r>
            <a:r>
              <a:rPr lang="zh-TW" altLang="en-US" dirty="0"/>
              <a:t>）的特殊能力在氣味與情況相關時其效果最佳</a:t>
            </a:r>
            <a:r>
              <a:rPr lang="zh-TW" altLang="en-US" dirty="0" smtClean="0"/>
              <a:t>。</a:t>
            </a:r>
            <a:endParaRPr lang="en-US" altLang="zh-TW" dirty="0" smtClean="0"/>
          </a:p>
          <a:p>
            <a:endParaRPr lang="en-US" altLang="zh-TW" dirty="0"/>
          </a:p>
          <a:p>
            <a:r>
              <a:rPr lang="zh-TW" altLang="en-US" dirty="0" smtClean="0"/>
              <a:t>嗅覺</a:t>
            </a:r>
            <a:r>
              <a:rPr lang="zh-TW" altLang="en-US" dirty="0"/>
              <a:t>最有助於情緒性的細節（</a:t>
            </a:r>
            <a:r>
              <a:rPr lang="en-US" altLang="zh-TW" dirty="0"/>
              <a:t>emotional details</a:t>
            </a:r>
            <a:r>
              <a:rPr lang="zh-TW" altLang="en-US" dirty="0"/>
              <a:t>）或自傳式記憶（</a:t>
            </a:r>
            <a:r>
              <a:rPr lang="en-US" altLang="zh-TW" dirty="0"/>
              <a:t>autobiographical memories</a:t>
            </a:r>
            <a:r>
              <a:rPr lang="zh-TW" altLang="en-US" dirty="0"/>
              <a:t>）的回想。</a:t>
            </a:r>
          </a:p>
          <a:p>
            <a:endParaRPr lang="zh-TW" altLang="en-US" dirty="0"/>
          </a:p>
        </p:txBody>
      </p:sp>
    </p:spTree>
    <p:extLst>
      <p:ext uri="{BB962C8B-B14F-4D97-AF65-F5344CB8AC3E}">
        <p14:creationId xmlns:p14="http://schemas.microsoft.com/office/powerpoint/2010/main" xmlns="" val="2853445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多媒體接觸與學習。</a:t>
            </a:r>
          </a:p>
        </p:txBody>
      </p:sp>
      <p:sp>
        <p:nvSpPr>
          <p:cNvPr id="3" name="內容版面配置區 2"/>
          <p:cNvSpPr>
            <a:spLocks noGrp="1"/>
          </p:cNvSpPr>
          <p:nvPr>
            <p:ph idx="1"/>
          </p:nvPr>
        </p:nvSpPr>
        <p:spPr/>
        <p:txBody>
          <a:bodyPr>
            <a:normAutofit fontScale="92500" lnSpcReduction="10000"/>
          </a:bodyPr>
          <a:lstStyle/>
          <a:p>
            <a:r>
              <a:rPr lang="zh-TW" altLang="en-US" dirty="0" smtClean="0"/>
              <a:t>認知</a:t>
            </a:r>
            <a:r>
              <a:rPr lang="zh-TW" altLang="en-US" dirty="0"/>
              <a:t>心理學家</a:t>
            </a:r>
            <a:r>
              <a:rPr lang="en-US" altLang="zh-TW" dirty="0"/>
              <a:t>Richard Manger</a:t>
            </a:r>
            <a:r>
              <a:rPr lang="zh-TW" altLang="en-US" dirty="0"/>
              <a:t>指出：學生由字眼與圖像學習比只用字眼學習來得有效，而字眼與圖像同時呈現比分別呈現學習效果更得好，這叫做</a:t>
            </a:r>
            <a:r>
              <a:rPr lang="en-US" altLang="zh-TW" dirty="0"/>
              <a:t>temporal congruity principle</a:t>
            </a:r>
            <a:r>
              <a:rPr lang="zh-TW" altLang="en-US" dirty="0" smtClean="0"/>
              <a:t>。</a:t>
            </a:r>
            <a:endParaRPr lang="en-US" altLang="zh-TW" dirty="0" smtClean="0"/>
          </a:p>
          <a:p>
            <a:r>
              <a:rPr lang="zh-TW" altLang="en-US" dirty="0" smtClean="0"/>
              <a:t>字眼</a:t>
            </a:r>
            <a:r>
              <a:rPr lang="zh-TW" altLang="en-US" dirty="0"/>
              <a:t>與圖像位置愈接近效果愈好（</a:t>
            </a:r>
            <a:r>
              <a:rPr lang="en-US" altLang="zh-TW" dirty="0"/>
              <a:t>spatial congruity principle</a:t>
            </a:r>
            <a:r>
              <a:rPr lang="zh-TW" altLang="en-US" dirty="0"/>
              <a:t>）而呈現時不相干的外物愈少愈好（</a:t>
            </a:r>
            <a:r>
              <a:rPr lang="en-US" altLang="zh-TW" dirty="0"/>
              <a:t>coherence principle</a:t>
            </a:r>
            <a:r>
              <a:rPr lang="zh-TW" altLang="en-US" dirty="0" smtClean="0"/>
              <a:t>）。</a:t>
            </a:r>
            <a:endParaRPr lang="en-US" altLang="zh-TW" dirty="0" smtClean="0"/>
          </a:p>
          <a:p>
            <a:r>
              <a:rPr lang="zh-TW" altLang="en-US" dirty="0" smtClean="0"/>
              <a:t>動</a:t>
            </a:r>
            <a:r>
              <a:rPr lang="zh-TW" altLang="en-US" dirty="0"/>
              <a:t>漫（</a:t>
            </a:r>
            <a:r>
              <a:rPr lang="en-US" altLang="zh-TW" dirty="0"/>
              <a:t>animation</a:t>
            </a:r>
            <a:r>
              <a:rPr lang="zh-TW" altLang="en-US" dirty="0"/>
              <a:t>）加上解說（</a:t>
            </a:r>
            <a:r>
              <a:rPr lang="en-US" altLang="zh-TW" dirty="0"/>
              <a:t>narration</a:t>
            </a:r>
            <a:r>
              <a:rPr lang="zh-TW" altLang="en-US" dirty="0"/>
              <a:t>）比動漫加上文字說明（</a:t>
            </a:r>
            <a:r>
              <a:rPr lang="en-US" altLang="zh-TW" dirty="0"/>
              <a:t>screen text</a:t>
            </a:r>
            <a:r>
              <a:rPr lang="zh-TW" altLang="en-US" dirty="0"/>
              <a:t>）來得好（</a:t>
            </a:r>
            <a:r>
              <a:rPr lang="en-US" altLang="zh-TW" dirty="0"/>
              <a:t>modality principle</a:t>
            </a:r>
            <a:r>
              <a:rPr lang="zh-TW" altLang="en-US" dirty="0"/>
              <a:t>）。</a:t>
            </a:r>
          </a:p>
        </p:txBody>
      </p:sp>
    </p:spTree>
    <p:extLst>
      <p:ext uri="{BB962C8B-B14F-4D97-AF65-F5344CB8AC3E}">
        <p14:creationId xmlns:p14="http://schemas.microsoft.com/office/powerpoint/2010/main" xmlns="" val="30557285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
            </a:r>
            <a:br>
              <a:rPr lang="en-US" altLang="zh-TW" dirty="0" smtClean="0"/>
            </a:br>
            <a:r>
              <a:rPr lang="en-US" altLang="zh-TW" dirty="0" smtClean="0"/>
              <a:t>10</a:t>
            </a:r>
            <a:r>
              <a:rPr lang="en-US" altLang="zh-TW" dirty="0"/>
              <a:t>.	</a:t>
            </a:r>
            <a:r>
              <a:rPr lang="zh-TW" altLang="en-US" dirty="0"/>
              <a:t>視覺是所有感官之王（</a:t>
            </a:r>
            <a:r>
              <a:rPr lang="en-US" altLang="zh-TW" dirty="0"/>
              <a:t>Vision trumps all other senses</a:t>
            </a:r>
            <a:r>
              <a:rPr lang="zh-TW" altLang="en-US" dirty="0"/>
              <a:t>）</a:t>
            </a:r>
            <a:br>
              <a:rPr lang="zh-TW" altLang="en-US" dirty="0"/>
            </a:br>
            <a:endParaRPr lang="zh-TW" altLang="en-US" dirty="0"/>
          </a:p>
        </p:txBody>
      </p:sp>
      <p:sp>
        <p:nvSpPr>
          <p:cNvPr id="3" name="內容版面配置區 2"/>
          <p:cNvSpPr>
            <a:spLocks noGrp="1"/>
          </p:cNvSpPr>
          <p:nvPr>
            <p:ph idx="1"/>
          </p:nvPr>
        </p:nvSpPr>
        <p:spPr/>
        <p:txBody>
          <a:bodyPr>
            <a:normAutofit/>
          </a:bodyPr>
          <a:lstStyle/>
          <a:p>
            <a:r>
              <a:rPr lang="zh-TW" altLang="en-US" dirty="0" smtClean="0"/>
              <a:t>輸入</a:t>
            </a:r>
            <a:r>
              <a:rPr lang="zh-TW" altLang="en-US" dirty="0"/>
              <a:t>的訊息愈是視覺性，它被辨認及回想的機會愈大（</a:t>
            </a:r>
            <a:r>
              <a:rPr lang="en-US" altLang="zh-TW" dirty="0"/>
              <a:t>pictorial superiority principle</a:t>
            </a:r>
            <a:r>
              <a:rPr lang="zh-TW" altLang="en-US" dirty="0"/>
              <a:t>）。文字說明與口頭講課的效果遠比圖像差</a:t>
            </a:r>
            <a:r>
              <a:rPr lang="zh-TW" altLang="en-US" dirty="0" smtClean="0"/>
              <a:t>，</a:t>
            </a:r>
            <a:endParaRPr lang="en-US" altLang="zh-TW" dirty="0" smtClean="0"/>
          </a:p>
          <a:p>
            <a:endParaRPr lang="en-US" altLang="zh-TW" dirty="0"/>
          </a:p>
          <a:p>
            <a:r>
              <a:rPr lang="zh-TW" altLang="en-US" dirty="0" smtClean="0"/>
              <a:t>口頭</a:t>
            </a:r>
            <a:r>
              <a:rPr lang="zh-TW" altLang="en-US" dirty="0"/>
              <a:t>講課在</a:t>
            </a:r>
            <a:r>
              <a:rPr lang="en-US" altLang="zh-TW" dirty="0"/>
              <a:t>72</a:t>
            </a:r>
            <a:r>
              <a:rPr lang="zh-TW" altLang="en-US" dirty="0"/>
              <a:t>小時之後只能回想</a:t>
            </a:r>
            <a:r>
              <a:rPr lang="en-US" altLang="zh-TW" dirty="0"/>
              <a:t>10%</a:t>
            </a:r>
            <a:r>
              <a:rPr lang="zh-TW" altLang="en-US" dirty="0"/>
              <a:t>，若加上圖像則可增加至</a:t>
            </a:r>
            <a:r>
              <a:rPr lang="en-US" altLang="zh-TW" dirty="0"/>
              <a:t>65%</a:t>
            </a:r>
            <a:r>
              <a:rPr lang="zh-TW" altLang="en-US" dirty="0"/>
              <a:t>，因為人腦人類對物體的大小與運動中的物件會給予高度的注意力。</a:t>
            </a:r>
          </a:p>
          <a:p>
            <a:endParaRPr lang="zh-TW" altLang="en-US" dirty="0"/>
          </a:p>
        </p:txBody>
      </p:sp>
    </p:spTree>
    <p:extLst>
      <p:ext uri="{BB962C8B-B14F-4D97-AF65-F5344CB8AC3E}">
        <p14:creationId xmlns:p14="http://schemas.microsoft.com/office/powerpoint/2010/main" xmlns="" val="350651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哺乳類腦皮質的特點</a:t>
            </a:r>
            <a:r>
              <a:rPr lang="en-US" altLang="zh-TW" dirty="0" smtClean="0"/>
              <a:t>(3)</a:t>
            </a:r>
            <a:br>
              <a:rPr lang="en-US" altLang="zh-TW" dirty="0" smtClean="0"/>
            </a:br>
            <a:endParaRPr lang="zh-TW" altLang="en-US" dirty="0"/>
          </a:p>
        </p:txBody>
      </p:sp>
      <p:sp>
        <p:nvSpPr>
          <p:cNvPr id="3" name="內容版面配置區 2"/>
          <p:cNvSpPr>
            <a:spLocks noGrp="1"/>
          </p:cNvSpPr>
          <p:nvPr>
            <p:ph idx="1"/>
          </p:nvPr>
        </p:nvSpPr>
        <p:spPr>
          <a:xfrm>
            <a:off x="457200" y="1268760"/>
            <a:ext cx="8229600" cy="4857403"/>
          </a:xfrm>
        </p:spPr>
        <p:txBody>
          <a:bodyPr>
            <a:normAutofit lnSpcReduction="10000"/>
          </a:bodyPr>
          <a:lstStyle/>
          <a:p>
            <a:r>
              <a:rPr lang="zh-TW" altLang="en-US" dirty="0" smtClean="0"/>
              <a:t>神經元細胞的遷移是“後來先至”（</a:t>
            </a:r>
            <a:r>
              <a:rPr lang="en-US" altLang="zh-TW" dirty="0" smtClean="0"/>
              <a:t>inside out</a:t>
            </a:r>
            <a:r>
              <a:rPr lang="zh-TW" altLang="en-US" dirty="0" smtClean="0"/>
              <a:t>），也就是較晚產生的神經元會超越較早產生的前輩移動到較外層，唯一的例外是新皮質的第一層</a:t>
            </a:r>
            <a:endParaRPr lang="en-US" altLang="zh-TW" dirty="0" smtClean="0"/>
          </a:p>
          <a:p>
            <a:r>
              <a:rPr lang="zh-TW" altLang="en-US" dirty="0" smtClean="0"/>
              <a:t>為何神經元的遷移要“</a:t>
            </a:r>
            <a:r>
              <a:rPr lang="en-US" altLang="zh-TW" dirty="0" smtClean="0"/>
              <a:t>inside out”</a:t>
            </a:r>
            <a:r>
              <a:rPr lang="zh-TW" altLang="en-US" dirty="0" smtClean="0"/>
              <a:t>理由迄今未明，不過這些遷移如果受基因或環境的影響而失</a:t>
            </a:r>
            <a:r>
              <a:rPr lang="zh-TW" altLang="en-US" dirty="0"/>
              <a:t>序，就</a:t>
            </a:r>
            <a:r>
              <a:rPr lang="zh-TW" altLang="en-US" dirty="0" smtClean="0"/>
              <a:t>會造成腦功能的異常</a:t>
            </a:r>
            <a:endParaRPr lang="en-US" altLang="zh-TW" dirty="0" smtClean="0"/>
          </a:p>
          <a:p>
            <a:r>
              <a:rPr lang="zh-TW" altLang="en-US" dirty="0" smtClean="0"/>
              <a:t>在所有</a:t>
            </a:r>
            <a:r>
              <a:rPr lang="zh-TW" altLang="en-US" dirty="0"/>
              <a:t>哺乳類，包括人類，所有的皮質</a:t>
            </a:r>
            <a:r>
              <a:rPr lang="zh-TW" altLang="en-US" dirty="0" smtClean="0"/>
              <a:t>生成</a:t>
            </a:r>
            <a:r>
              <a:rPr lang="en-US" altLang="zh-TW" dirty="0" smtClean="0"/>
              <a:t>(</a:t>
            </a:r>
            <a:r>
              <a:rPr lang="en-US" altLang="zh-TW" dirty="0" err="1" smtClean="0"/>
              <a:t>corticogenesis</a:t>
            </a:r>
            <a:r>
              <a:rPr lang="en-US" altLang="zh-TW" dirty="0" smtClean="0"/>
              <a:t>)</a:t>
            </a:r>
            <a:r>
              <a:rPr lang="zh-TW" altLang="en-US" dirty="0" smtClean="0"/>
              <a:t>在出生前或出生時都已完成。</a:t>
            </a:r>
            <a:endParaRPr lang="en-US" altLang="zh-TW" dirty="0" smtClean="0"/>
          </a:p>
          <a:p>
            <a:endParaRPr lang="zh-TW" altLang="en-US" dirty="0" smtClean="0"/>
          </a:p>
          <a:p>
            <a:endParaRPr lang="zh-TW" altLang="en-US" dirty="0"/>
          </a:p>
        </p:txBody>
      </p:sp>
    </p:spTree>
    <p:extLst>
      <p:ext uri="{BB962C8B-B14F-4D97-AF65-F5344CB8AC3E}">
        <p14:creationId xmlns:p14="http://schemas.microsoft.com/office/powerpoint/2010/main" xmlns="" val="6803443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11.	</a:t>
            </a:r>
            <a:r>
              <a:rPr lang="zh-TW" altLang="en-US" dirty="0"/>
              <a:t>男人與女人的腦子不同（</a:t>
            </a:r>
            <a:r>
              <a:rPr lang="en-US" altLang="zh-TW" dirty="0"/>
              <a:t>Men’s and women’s brains are different</a:t>
            </a:r>
            <a:r>
              <a:rPr lang="zh-TW" altLang="en-US" dirty="0"/>
              <a:t>）</a:t>
            </a:r>
            <a:br>
              <a:rPr lang="zh-TW" altLang="en-US" dirty="0"/>
            </a:br>
            <a:endParaRPr lang="zh-TW" altLang="en-US" dirty="0"/>
          </a:p>
        </p:txBody>
      </p:sp>
      <p:sp>
        <p:nvSpPr>
          <p:cNvPr id="3" name="內容版面配置區 2"/>
          <p:cNvSpPr>
            <a:spLocks noGrp="1"/>
          </p:cNvSpPr>
          <p:nvPr>
            <p:ph idx="1"/>
          </p:nvPr>
        </p:nvSpPr>
        <p:spPr/>
        <p:txBody>
          <a:bodyPr/>
          <a:lstStyle/>
          <a:p>
            <a:r>
              <a:rPr lang="zh-TW" altLang="en-US" dirty="0" smtClean="0"/>
              <a:t>男人</a:t>
            </a:r>
            <a:r>
              <a:rPr lang="zh-TW" altLang="en-US" dirty="0"/>
              <a:t>與女人的腦子天生有別</a:t>
            </a:r>
          </a:p>
          <a:p>
            <a:endParaRPr lang="zh-TW" altLang="en-US" dirty="0"/>
          </a:p>
          <a:p>
            <a:endParaRPr lang="zh-TW" altLang="en-US" dirty="0"/>
          </a:p>
        </p:txBody>
      </p:sp>
    </p:spTree>
    <p:extLst>
      <p:ext uri="{BB962C8B-B14F-4D97-AF65-F5344CB8AC3E}">
        <p14:creationId xmlns:p14="http://schemas.microsoft.com/office/powerpoint/2010/main" xmlns="" val="29760009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12.	</a:t>
            </a:r>
            <a:r>
              <a:rPr lang="zh-TW" altLang="en-US" dirty="0"/>
              <a:t>人腦是個尋找形式的裝置</a:t>
            </a:r>
            <a:r>
              <a:rPr lang="en-US" altLang="zh-TW" dirty="0"/>
              <a:t>(The brain is a pattern seeking device)</a:t>
            </a:r>
            <a:endParaRPr lang="zh-TW" altLang="en-US" dirty="0"/>
          </a:p>
        </p:txBody>
      </p:sp>
      <p:sp>
        <p:nvSpPr>
          <p:cNvPr id="3" name="內容版面配置區 2"/>
          <p:cNvSpPr>
            <a:spLocks noGrp="1"/>
          </p:cNvSpPr>
          <p:nvPr>
            <p:ph idx="1"/>
          </p:nvPr>
        </p:nvSpPr>
        <p:spPr/>
        <p:txBody>
          <a:bodyPr/>
          <a:lstStyle/>
          <a:p>
            <a:r>
              <a:rPr lang="zh-TW" altLang="en-US" dirty="0"/>
              <a:t>人腦生來就是要探索與學習（</a:t>
            </a:r>
            <a:r>
              <a:rPr lang="en-US" altLang="zh-TW" dirty="0"/>
              <a:t>The brain was meant to explore and learn</a:t>
            </a:r>
            <a:r>
              <a:rPr lang="zh-TW" altLang="en-US" dirty="0"/>
              <a:t>），而腦子要有效運作需要</a:t>
            </a:r>
            <a:r>
              <a:rPr lang="en-US" altLang="zh-TW" dirty="0"/>
              <a:t>1.</a:t>
            </a:r>
            <a:r>
              <a:rPr lang="zh-TW" altLang="en-US" dirty="0"/>
              <a:t>運動，</a:t>
            </a:r>
            <a:r>
              <a:rPr lang="en-US" altLang="zh-TW" dirty="0"/>
              <a:t>2.</a:t>
            </a:r>
            <a:r>
              <a:rPr lang="zh-TW" altLang="en-US" dirty="0"/>
              <a:t>睡眠，</a:t>
            </a:r>
            <a:r>
              <a:rPr lang="en-US" altLang="zh-TW" dirty="0"/>
              <a:t>3.</a:t>
            </a:r>
            <a:r>
              <a:rPr lang="zh-TW" altLang="en-US" dirty="0"/>
              <a:t>氧氣，</a:t>
            </a:r>
            <a:r>
              <a:rPr lang="en-US" altLang="zh-TW" dirty="0"/>
              <a:t>4.</a:t>
            </a:r>
            <a:r>
              <a:rPr lang="zh-TW" altLang="en-US" dirty="0"/>
              <a:t>水分，</a:t>
            </a:r>
            <a:r>
              <a:rPr lang="en-US" altLang="zh-TW" dirty="0"/>
              <a:t>5.</a:t>
            </a:r>
            <a:r>
              <a:rPr lang="zh-TW" altLang="en-US" dirty="0"/>
              <a:t>食物（葡萄糖）</a:t>
            </a:r>
          </a:p>
          <a:p>
            <a:r>
              <a:rPr lang="en-US" altLang="zh-TW" dirty="0"/>
              <a:t>49158027979</a:t>
            </a:r>
            <a:r>
              <a:rPr lang="zh-TW" altLang="en-US" dirty="0"/>
              <a:t>與（</a:t>
            </a:r>
            <a:r>
              <a:rPr lang="en-US" altLang="zh-TW" dirty="0"/>
              <a:t>491</a:t>
            </a:r>
            <a:r>
              <a:rPr lang="zh-TW" altLang="en-US" dirty="0"/>
              <a:t>）</a:t>
            </a:r>
            <a:r>
              <a:rPr lang="en-US" altLang="zh-TW" dirty="0"/>
              <a:t>580-2979</a:t>
            </a:r>
            <a:r>
              <a:rPr lang="zh-TW" altLang="en-US" dirty="0"/>
              <a:t>何者比較容易記住？</a:t>
            </a:r>
            <a:r>
              <a:rPr lang="en-US" altLang="zh-TW" dirty="0"/>
              <a:t>NRAFBINBCUSAMTV</a:t>
            </a:r>
            <a:r>
              <a:rPr lang="zh-TW" altLang="en-US" dirty="0"/>
              <a:t>與</a:t>
            </a:r>
            <a:r>
              <a:rPr lang="en-US" altLang="zh-TW" dirty="0"/>
              <a:t>NRA NBC FBI USA MTV</a:t>
            </a:r>
            <a:r>
              <a:rPr lang="zh-TW" altLang="en-US" dirty="0"/>
              <a:t>那個比較容易記住？</a:t>
            </a:r>
            <a:r>
              <a:rPr lang="en-US" altLang="zh-TW" dirty="0"/>
              <a:t>100→1</a:t>
            </a:r>
            <a:r>
              <a:rPr lang="zh-TW" altLang="en-US" dirty="0"/>
              <a:t>倒背與</a:t>
            </a:r>
            <a:r>
              <a:rPr lang="en-US" altLang="zh-TW" dirty="0"/>
              <a:t>Z→A</a:t>
            </a:r>
            <a:r>
              <a:rPr lang="zh-TW" altLang="en-US" dirty="0"/>
              <a:t>倒背那一個比較容易？</a:t>
            </a:r>
          </a:p>
          <a:p>
            <a:endParaRPr lang="zh-TW" altLang="en-US" dirty="0"/>
          </a:p>
        </p:txBody>
      </p:sp>
    </p:spTree>
    <p:extLst>
      <p:ext uri="{BB962C8B-B14F-4D97-AF65-F5344CB8AC3E}">
        <p14:creationId xmlns:p14="http://schemas.microsoft.com/office/powerpoint/2010/main" xmlns="" val="20305925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lnSpcReduction="10000"/>
          </a:bodyPr>
          <a:lstStyle/>
          <a:p>
            <a:r>
              <a:rPr lang="zh-TW" altLang="en-US" dirty="0"/>
              <a:t>人腦其實是個尋找形式的裝置，它會將整個觀念彼此關連並且尋找相似處，不同處以及彼此之間的關係（</a:t>
            </a:r>
            <a:r>
              <a:rPr lang="en-US" altLang="zh-TW" dirty="0"/>
              <a:t>The brain is a pattern seeking device that relate whole concepts to one another and looks for similarities, differences, or relationships between them</a:t>
            </a:r>
            <a:r>
              <a:rPr lang="zh-TW" altLang="en-US" dirty="0" smtClean="0"/>
              <a:t>）。</a:t>
            </a:r>
            <a:endParaRPr lang="en-US" altLang="zh-TW" dirty="0" smtClean="0"/>
          </a:p>
          <a:p>
            <a:r>
              <a:rPr lang="zh-TW" altLang="en-US" dirty="0" smtClean="0"/>
              <a:t>在</a:t>
            </a:r>
            <a:r>
              <a:rPr lang="zh-TW" altLang="en-US" dirty="0"/>
              <a:t>各種形式（</a:t>
            </a:r>
            <a:r>
              <a:rPr lang="en-US" altLang="zh-TW" dirty="0"/>
              <a:t>pattern</a:t>
            </a:r>
            <a:r>
              <a:rPr lang="zh-TW" altLang="en-US" dirty="0"/>
              <a:t>）中，視覺形式（</a:t>
            </a:r>
            <a:r>
              <a:rPr lang="en-US" altLang="zh-TW" dirty="0"/>
              <a:t>visual pattern</a:t>
            </a:r>
            <a:r>
              <a:rPr lang="zh-TW" altLang="en-US" dirty="0"/>
              <a:t>）尤其重要，善用這些形式會大大有助於學習。</a:t>
            </a:r>
          </a:p>
        </p:txBody>
      </p:sp>
    </p:spTree>
    <p:extLst>
      <p:ext uri="{BB962C8B-B14F-4D97-AF65-F5344CB8AC3E}">
        <p14:creationId xmlns:p14="http://schemas.microsoft.com/office/powerpoint/2010/main" xmlns="" val="13578226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如何聊解形式（</a:t>
            </a:r>
            <a:r>
              <a:rPr lang="en-US" altLang="zh-TW" dirty="0"/>
              <a:t>pattern</a:t>
            </a:r>
            <a:r>
              <a:rPr lang="zh-TW" altLang="en-US" dirty="0"/>
              <a:t>）呢？</a:t>
            </a:r>
          </a:p>
        </p:txBody>
      </p:sp>
      <p:sp>
        <p:nvSpPr>
          <p:cNvPr id="3" name="內容版面配置區 2"/>
          <p:cNvSpPr>
            <a:spLocks noGrp="1"/>
          </p:cNvSpPr>
          <p:nvPr>
            <p:ph idx="1"/>
          </p:nvPr>
        </p:nvSpPr>
        <p:spPr/>
        <p:txBody>
          <a:bodyPr>
            <a:normAutofit fontScale="92500" lnSpcReduction="10000"/>
          </a:bodyPr>
          <a:lstStyle/>
          <a:p>
            <a:r>
              <a:rPr lang="zh-TW" altLang="en-US" dirty="0" smtClean="0"/>
              <a:t>我們</a:t>
            </a:r>
            <a:r>
              <a:rPr lang="zh-TW" altLang="en-US" dirty="0"/>
              <a:t>要</a:t>
            </a:r>
            <a:r>
              <a:rPr lang="zh-TW" altLang="en-US" dirty="0" smtClean="0"/>
              <a:t>注意</a:t>
            </a:r>
            <a:endParaRPr lang="en-US" altLang="zh-TW" dirty="0" smtClean="0"/>
          </a:p>
          <a:p>
            <a:pPr marL="0" indent="0">
              <a:buNone/>
            </a:pPr>
            <a:r>
              <a:rPr lang="en-US" altLang="zh-TW" dirty="0" smtClean="0"/>
              <a:t>    1</a:t>
            </a:r>
            <a:r>
              <a:rPr lang="en-US" altLang="zh-TW" dirty="0"/>
              <a:t>.</a:t>
            </a:r>
            <a:r>
              <a:rPr lang="zh-TW" altLang="en-US" dirty="0"/>
              <a:t>清單（</a:t>
            </a:r>
            <a:r>
              <a:rPr lang="en-US" altLang="zh-TW" dirty="0"/>
              <a:t>list</a:t>
            </a:r>
            <a:r>
              <a:rPr lang="zh-TW" altLang="en-US" dirty="0" smtClean="0"/>
              <a:t>），</a:t>
            </a:r>
            <a:endParaRPr lang="en-US" altLang="zh-TW" dirty="0" smtClean="0"/>
          </a:p>
          <a:p>
            <a:pPr marL="0" indent="0">
              <a:buNone/>
            </a:pPr>
            <a:r>
              <a:rPr lang="en-US" altLang="zh-TW" dirty="0" smtClean="0"/>
              <a:t>    2</a:t>
            </a:r>
            <a:r>
              <a:rPr lang="en-US" altLang="zh-TW" dirty="0"/>
              <a:t>.</a:t>
            </a:r>
            <a:r>
              <a:rPr lang="zh-TW" altLang="en-US" dirty="0"/>
              <a:t>順序（</a:t>
            </a:r>
            <a:r>
              <a:rPr lang="en-US" altLang="zh-TW" dirty="0"/>
              <a:t>sequence</a:t>
            </a:r>
            <a:r>
              <a:rPr lang="zh-TW" altLang="en-US" dirty="0" smtClean="0"/>
              <a:t>），</a:t>
            </a:r>
            <a:endParaRPr lang="en-US" altLang="zh-TW" dirty="0" smtClean="0"/>
          </a:p>
          <a:p>
            <a:pPr marL="0" indent="0">
              <a:buNone/>
            </a:pPr>
            <a:r>
              <a:rPr lang="en-US" altLang="zh-TW" dirty="0" smtClean="0"/>
              <a:t>    3</a:t>
            </a:r>
            <a:r>
              <a:rPr lang="en-US" altLang="zh-TW" dirty="0"/>
              <a:t>.</a:t>
            </a:r>
            <a:r>
              <a:rPr lang="zh-TW" altLang="en-US" dirty="0"/>
              <a:t>定義（</a:t>
            </a:r>
            <a:r>
              <a:rPr lang="en-US" altLang="zh-TW" dirty="0"/>
              <a:t>definition</a:t>
            </a:r>
            <a:r>
              <a:rPr lang="zh-TW" altLang="en-US" dirty="0" smtClean="0"/>
              <a:t>），</a:t>
            </a:r>
            <a:endParaRPr lang="en-US" altLang="zh-TW" dirty="0" smtClean="0"/>
          </a:p>
          <a:p>
            <a:pPr marL="0" indent="0">
              <a:buNone/>
            </a:pPr>
            <a:r>
              <a:rPr lang="en-US" altLang="zh-TW" dirty="0" smtClean="0"/>
              <a:t>    4</a:t>
            </a:r>
            <a:r>
              <a:rPr lang="en-US" altLang="zh-TW" dirty="0"/>
              <a:t>.</a:t>
            </a:r>
            <a:r>
              <a:rPr lang="zh-TW" altLang="en-US" dirty="0"/>
              <a:t>因果關係（</a:t>
            </a:r>
            <a:r>
              <a:rPr lang="en-US" altLang="zh-TW" dirty="0"/>
              <a:t>cause and effect</a:t>
            </a:r>
            <a:r>
              <a:rPr lang="zh-TW" altLang="en-US" dirty="0" smtClean="0"/>
              <a:t>），</a:t>
            </a:r>
            <a:endParaRPr lang="en-US" altLang="zh-TW" dirty="0" smtClean="0"/>
          </a:p>
          <a:p>
            <a:pPr marL="0" indent="0">
              <a:buNone/>
            </a:pPr>
            <a:r>
              <a:rPr lang="en-US" altLang="zh-TW" dirty="0" smtClean="0"/>
              <a:t>    5</a:t>
            </a:r>
            <a:r>
              <a:rPr lang="en-US" altLang="zh-TW" dirty="0"/>
              <a:t>.</a:t>
            </a:r>
            <a:r>
              <a:rPr lang="zh-TW" altLang="en-US" dirty="0"/>
              <a:t>異同（</a:t>
            </a:r>
            <a:r>
              <a:rPr lang="en-US" altLang="zh-TW" dirty="0"/>
              <a:t>similarities &amp; difference</a:t>
            </a:r>
            <a:r>
              <a:rPr lang="zh-TW" altLang="en-US" dirty="0" smtClean="0"/>
              <a:t>），</a:t>
            </a:r>
            <a:endParaRPr lang="en-US" altLang="zh-TW" dirty="0" smtClean="0"/>
          </a:p>
          <a:p>
            <a:pPr marL="0" indent="0">
              <a:buNone/>
            </a:pPr>
            <a:r>
              <a:rPr lang="en-US" altLang="zh-TW" dirty="0" smtClean="0"/>
              <a:t>    6</a:t>
            </a:r>
            <a:r>
              <a:rPr lang="en-US" altLang="zh-TW" dirty="0"/>
              <a:t>.</a:t>
            </a:r>
            <a:r>
              <a:rPr lang="zh-TW" altLang="en-US" dirty="0"/>
              <a:t>空間秩序（</a:t>
            </a:r>
            <a:r>
              <a:rPr lang="en-US" altLang="zh-TW" dirty="0"/>
              <a:t>spatial order</a:t>
            </a:r>
            <a:r>
              <a:rPr lang="zh-TW" altLang="en-US" dirty="0" smtClean="0"/>
              <a:t>），</a:t>
            </a:r>
            <a:endParaRPr lang="en-US" altLang="zh-TW" dirty="0" smtClean="0"/>
          </a:p>
          <a:p>
            <a:pPr marL="0" indent="0">
              <a:buNone/>
            </a:pPr>
            <a:r>
              <a:rPr lang="zh-TW" altLang="en-US" dirty="0" smtClean="0"/>
              <a:t>在</a:t>
            </a:r>
            <a:r>
              <a:rPr lang="zh-TW" altLang="en-US" dirty="0"/>
              <a:t>學校裡最常見的形式就是異同（</a:t>
            </a:r>
            <a:r>
              <a:rPr lang="en-US" altLang="zh-TW" dirty="0"/>
              <a:t>similarity &amp; difference</a:t>
            </a:r>
            <a:r>
              <a:rPr lang="zh-TW" altLang="en-US" dirty="0" smtClean="0"/>
              <a:t>）。</a:t>
            </a:r>
            <a:endParaRPr lang="en-US" altLang="zh-TW" dirty="0" smtClean="0"/>
          </a:p>
        </p:txBody>
      </p:sp>
    </p:spTree>
    <p:extLst>
      <p:ext uri="{BB962C8B-B14F-4D97-AF65-F5344CB8AC3E}">
        <p14:creationId xmlns:p14="http://schemas.microsoft.com/office/powerpoint/2010/main" xmlns="" val="2277864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a:t>當資訊做為整體（</a:t>
            </a:r>
            <a:r>
              <a:rPr lang="en-US" altLang="zh-TW" dirty="0"/>
              <a:t>a complete pattern</a:t>
            </a:r>
            <a:r>
              <a:rPr lang="zh-TW" altLang="en-US" dirty="0"/>
              <a:t>）的一部分。就比較容易學習，以棒球場為例，在右外野手前面的兩個選手是那二個</a:t>
            </a:r>
            <a:r>
              <a:rPr lang="zh-TW" altLang="en-US" dirty="0" smtClean="0"/>
              <a:t>？</a:t>
            </a:r>
            <a:endParaRPr lang="en-US" altLang="zh-TW" dirty="0" smtClean="0"/>
          </a:p>
          <a:p>
            <a:r>
              <a:rPr lang="zh-TW" altLang="en-US" dirty="0" smtClean="0"/>
              <a:t>若</a:t>
            </a:r>
            <a:r>
              <a:rPr lang="zh-TW" altLang="en-US" dirty="0"/>
              <a:t>將棒球場上的九個人當成一個</a:t>
            </a:r>
            <a:r>
              <a:rPr lang="en-US" altLang="zh-TW" dirty="0"/>
              <a:t>pattern</a:t>
            </a:r>
            <a:r>
              <a:rPr lang="zh-TW" altLang="en-US" dirty="0"/>
              <a:t>來看則很容易就可以說出右外野前面的兩個人是一壘手與二壘手，若從投手、捕手、一壘、二壘、游擊手、三壘</a:t>
            </a:r>
            <a:r>
              <a:rPr lang="en-US" altLang="zh-TW" dirty="0"/>
              <a:t>……</a:t>
            </a:r>
            <a:r>
              <a:rPr lang="zh-TW" altLang="en-US" dirty="0"/>
              <a:t>一一去想就麻煩了。</a:t>
            </a:r>
          </a:p>
          <a:p>
            <a:endParaRPr lang="zh-TW" altLang="en-US" dirty="0"/>
          </a:p>
        </p:txBody>
      </p:sp>
    </p:spTree>
    <p:extLst>
      <p:ext uri="{BB962C8B-B14F-4D97-AF65-F5344CB8AC3E}">
        <p14:creationId xmlns:p14="http://schemas.microsoft.com/office/powerpoint/2010/main" xmlns="" val="847172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a:t>因此做老師的可以想想看</a:t>
            </a:r>
          </a:p>
          <a:p>
            <a:r>
              <a:rPr lang="en-US" altLang="zh-TW" dirty="0"/>
              <a:t>(1)	</a:t>
            </a:r>
            <a:r>
              <a:rPr lang="zh-TW" altLang="en-US" dirty="0"/>
              <a:t>在你的課程內容中最常見的</a:t>
            </a:r>
            <a:r>
              <a:rPr lang="en-US" altLang="zh-TW" dirty="0"/>
              <a:t>pattern</a:t>
            </a:r>
            <a:r>
              <a:rPr lang="zh-TW" altLang="en-US" dirty="0"/>
              <a:t>是什麼？</a:t>
            </a:r>
          </a:p>
          <a:p>
            <a:r>
              <a:rPr lang="en-US" altLang="zh-TW" dirty="0"/>
              <a:t>(2)	</a:t>
            </a:r>
            <a:r>
              <a:rPr lang="zh-TW" altLang="en-US" dirty="0"/>
              <a:t>你覺得那種呈現資訊的</a:t>
            </a:r>
            <a:r>
              <a:rPr lang="en-US" altLang="zh-TW" dirty="0"/>
              <a:t>pattern</a:t>
            </a:r>
            <a:r>
              <a:rPr lang="zh-TW" altLang="en-US" dirty="0"/>
              <a:t>對學習最有效？</a:t>
            </a:r>
          </a:p>
          <a:p>
            <a:r>
              <a:rPr lang="en-US" altLang="zh-TW" dirty="0"/>
              <a:t>(3)	</a:t>
            </a:r>
            <a:r>
              <a:rPr lang="zh-TW" altLang="en-US" dirty="0"/>
              <a:t>你是否注意到有那些資訊形式（</a:t>
            </a:r>
            <a:r>
              <a:rPr lang="en-US" altLang="zh-TW" dirty="0"/>
              <a:t>information pattern</a:t>
            </a:r>
            <a:r>
              <a:rPr lang="zh-TW" altLang="en-US" dirty="0"/>
              <a:t>）是學生難以辨認與了解的？</a:t>
            </a:r>
          </a:p>
          <a:p>
            <a:endParaRPr lang="zh-TW" altLang="en-US" dirty="0"/>
          </a:p>
          <a:p>
            <a:endParaRPr lang="zh-TW" altLang="en-US" dirty="0"/>
          </a:p>
        </p:txBody>
      </p:sp>
    </p:spTree>
    <p:extLst>
      <p:ext uri="{BB962C8B-B14F-4D97-AF65-F5344CB8AC3E}">
        <p14:creationId xmlns:p14="http://schemas.microsoft.com/office/powerpoint/2010/main" xmlns="" val="13694544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Rot="1" noChangeArrowheads="1"/>
          </p:cNvSpPr>
          <p:nvPr>
            <p:ph type="title"/>
          </p:nvPr>
        </p:nvSpPr>
        <p:spPr/>
        <p:txBody>
          <a:bodyPr>
            <a:normAutofit fontScale="90000"/>
          </a:bodyPr>
          <a:lstStyle/>
          <a:p>
            <a:pPr eaLnBrk="1" hangingPunct="1">
              <a:defRPr/>
            </a:pPr>
            <a:r>
              <a:rPr lang="zh-TW" altLang="en-US" sz="4000" smtClean="0">
                <a:ea typeface="華康唐風隸" pitchFamily="49" charset="-120"/>
              </a:rPr>
              <a:t>台灣大學</a:t>
            </a:r>
            <a:br>
              <a:rPr lang="zh-TW" altLang="en-US" sz="4000" smtClean="0">
                <a:ea typeface="華康唐風隸" pitchFamily="49" charset="-120"/>
              </a:rPr>
            </a:br>
            <a:r>
              <a:rPr lang="zh-TW" altLang="en-US" sz="4000" smtClean="0">
                <a:ea typeface="華康唐風隸" pitchFamily="49" charset="-120"/>
              </a:rPr>
              <a:t>神經生物與認知科學研究中心</a:t>
            </a:r>
          </a:p>
        </p:txBody>
      </p:sp>
      <p:pic>
        <p:nvPicPr>
          <p:cNvPr id="9219" name="Picture 6" descr="p1315"/>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051050" y="1601788"/>
            <a:ext cx="5473700" cy="49085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437072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a:solidFill>
                  <a:srgbClr val="C00000"/>
                </a:solidFill>
              </a:rPr>
              <a:t>人類藉著腦皮質的擴張</a:t>
            </a:r>
            <a:br>
              <a:rPr lang="zh-TW" altLang="en-US" b="1" dirty="0">
                <a:solidFill>
                  <a:srgbClr val="C00000"/>
                </a:solidFill>
              </a:rPr>
            </a:br>
            <a:r>
              <a:rPr lang="zh-TW" altLang="en-US" b="1" dirty="0">
                <a:solidFill>
                  <a:srgbClr val="C00000"/>
                </a:solidFill>
              </a:rPr>
              <a:t>爬昇演化的階梯</a:t>
            </a:r>
          </a:p>
        </p:txBody>
      </p:sp>
      <p:sp>
        <p:nvSpPr>
          <p:cNvPr id="3" name="內容版面配置區 2"/>
          <p:cNvSpPr>
            <a:spLocks noGrp="1"/>
          </p:cNvSpPr>
          <p:nvPr>
            <p:ph idx="1"/>
          </p:nvPr>
        </p:nvSpPr>
        <p:spPr/>
        <p:txBody>
          <a:bodyPr>
            <a:normAutofit/>
          </a:bodyPr>
          <a:lstStyle/>
          <a:p>
            <a:pPr marL="0" indent="0">
              <a:buNone/>
            </a:pPr>
            <a:r>
              <a:rPr lang="en-US" altLang="zh-TW" dirty="0"/>
              <a:t>(1)Enlargement of </a:t>
            </a:r>
            <a:r>
              <a:rPr lang="en-US" altLang="zh-TW" dirty="0" err="1" smtClean="0"/>
              <a:t>neocortex</a:t>
            </a:r>
            <a:endParaRPr lang="en-US" altLang="zh-TW" dirty="0" smtClean="0"/>
          </a:p>
          <a:p>
            <a:pPr marL="0" indent="0">
              <a:buNone/>
            </a:pPr>
            <a:r>
              <a:rPr lang="zh-TW" altLang="en-US" dirty="0" smtClean="0"/>
              <a:t>     腦</a:t>
            </a:r>
            <a:r>
              <a:rPr lang="zh-TW" altLang="en-US" dirty="0"/>
              <a:t>皮質的擴張</a:t>
            </a:r>
            <a:br>
              <a:rPr lang="zh-TW" altLang="en-US" dirty="0"/>
            </a:br>
            <a:r>
              <a:rPr lang="en-US" altLang="zh-TW" dirty="0" smtClean="0"/>
              <a:t>(</a:t>
            </a:r>
            <a:r>
              <a:rPr lang="en-US" altLang="zh-TW" dirty="0"/>
              <a:t>2)Development of </a:t>
            </a:r>
            <a:r>
              <a:rPr lang="en-US" altLang="zh-TW" dirty="0" smtClean="0"/>
              <a:t>convolutions</a:t>
            </a:r>
          </a:p>
          <a:p>
            <a:pPr marL="0" indent="0">
              <a:buNone/>
            </a:pPr>
            <a:r>
              <a:rPr lang="zh-TW" altLang="en-US" dirty="0" smtClean="0"/>
              <a:t>     卷曲的形成</a:t>
            </a:r>
            <a:endParaRPr lang="en-US" altLang="zh-TW" dirty="0" smtClean="0"/>
          </a:p>
          <a:p>
            <a:pPr marL="0" indent="0">
              <a:buNone/>
            </a:pPr>
            <a:r>
              <a:rPr lang="en-US" altLang="zh-TW" dirty="0" smtClean="0"/>
              <a:t>(</a:t>
            </a:r>
            <a:r>
              <a:rPr lang="en-US" altLang="zh-TW" dirty="0"/>
              <a:t>3)Multiplication &amp; elaboration </a:t>
            </a:r>
            <a:r>
              <a:rPr lang="en-US" altLang="zh-TW" dirty="0" smtClean="0"/>
              <a:t>of </a:t>
            </a:r>
            <a:r>
              <a:rPr lang="en-US" altLang="zh-TW" dirty="0"/>
              <a:t>cortical </a:t>
            </a:r>
            <a:r>
              <a:rPr lang="en-US" altLang="zh-TW" dirty="0" smtClean="0"/>
              <a:t>map</a:t>
            </a:r>
          </a:p>
          <a:p>
            <a:pPr marL="0" indent="0">
              <a:buNone/>
            </a:pPr>
            <a:r>
              <a:rPr lang="zh-TW" altLang="en-US" dirty="0" smtClean="0"/>
              <a:t>     腦皮質地圖的複製與精緻化</a:t>
            </a:r>
            <a:r>
              <a:rPr lang="en-US" altLang="zh-TW" dirty="0"/>
              <a:t/>
            </a:r>
            <a:br>
              <a:rPr lang="en-US" altLang="zh-TW" dirty="0"/>
            </a:br>
            <a:endParaRPr lang="en-US" altLang="zh-TW" dirty="0" smtClean="0"/>
          </a:p>
          <a:p>
            <a:endParaRPr lang="en-US" altLang="zh-TW" dirty="0"/>
          </a:p>
          <a:p>
            <a:endParaRPr lang="en-US" altLang="zh-TW" dirty="0"/>
          </a:p>
          <a:p>
            <a:endParaRPr lang="zh-TW" altLang="en-US" dirty="0"/>
          </a:p>
        </p:txBody>
      </p:sp>
    </p:spTree>
    <p:extLst>
      <p:ext uri="{BB962C8B-B14F-4D97-AF65-F5344CB8AC3E}">
        <p14:creationId xmlns:p14="http://schemas.microsoft.com/office/powerpoint/2010/main" xmlns="" val="2484131371"/>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TotalTime>
  <Words>6681</Words>
  <Application>Microsoft Office PowerPoint</Application>
  <PresentationFormat>如螢幕大小 (4:3)</PresentationFormat>
  <Paragraphs>359</Paragraphs>
  <Slides>86</Slides>
  <Notes>1</Notes>
  <HiddenSlides>0</HiddenSlides>
  <MMClips>0</MMClips>
  <ScaleCrop>false</ScaleCrop>
  <HeadingPairs>
    <vt:vector size="4" baseType="variant">
      <vt:variant>
        <vt:lpstr>佈景主題</vt:lpstr>
      </vt:variant>
      <vt:variant>
        <vt:i4>1</vt:i4>
      </vt:variant>
      <vt:variant>
        <vt:lpstr>投影片標題</vt:lpstr>
      </vt:variant>
      <vt:variant>
        <vt:i4>86</vt:i4>
      </vt:variant>
    </vt:vector>
  </HeadingPairs>
  <TitlesOfParts>
    <vt:vector size="87" baseType="lpstr">
      <vt:lpstr>Office 佈景主題</vt:lpstr>
      <vt:lpstr>腦 ，演化 ，學習</vt:lpstr>
      <vt:lpstr>投影片 2</vt:lpstr>
      <vt:lpstr>人腦新皮質的演化</vt:lpstr>
      <vt:lpstr>Evo-Devo”(evolution-development)</vt:lpstr>
      <vt:lpstr>投影片 5</vt:lpstr>
      <vt:lpstr>哺乳類腦皮質的特點(1) </vt:lpstr>
      <vt:lpstr>哺乳類腦皮質的特點(2) </vt:lpstr>
      <vt:lpstr>哺乳類腦皮質的特點(3) </vt:lpstr>
      <vt:lpstr>人類藉著腦皮質的擴張 爬昇演化的階梯</vt:lpstr>
      <vt:lpstr> (1)Enlargement of neocortex 腦皮質的擴張 </vt:lpstr>
      <vt:lpstr>新皮質表面積增加而厚度不變的機制 radial unit hypothesis</vt:lpstr>
      <vt:lpstr>Radial unit hypothesis  放射單位假說</vt:lpstr>
      <vt:lpstr>投影片 13</vt:lpstr>
      <vt:lpstr>投影片 14</vt:lpstr>
      <vt:lpstr>(2)Development of convolutions  卷曲的形成</vt:lpstr>
      <vt:lpstr>  (3)Multiplication &amp; elaboration  of cortical map  腦皮質地圖的複製與精緻化  </vt:lpstr>
      <vt:lpstr>Duplication through morphogenetic factors</vt:lpstr>
      <vt:lpstr>投影片 18</vt:lpstr>
      <vt:lpstr>Decisions in the proliferative centers</vt:lpstr>
      <vt:lpstr>More neuron, more connections: </vt:lpstr>
      <vt:lpstr>投影片 21</vt:lpstr>
      <vt:lpstr>Small is big: genetic difference </vt:lpstr>
      <vt:lpstr>投影片 23</vt:lpstr>
      <vt:lpstr>Microarray是了解腦部發育 分子機轉的利器</vt:lpstr>
      <vt:lpstr>投影片 25</vt:lpstr>
      <vt:lpstr>學  習</vt:lpstr>
      <vt:lpstr>投影片 27</vt:lpstr>
      <vt:lpstr>投影片 28</vt:lpstr>
      <vt:lpstr>投影片 29</vt:lpstr>
      <vt:lpstr>人類的學習有以下三個特色：</vt:lpstr>
      <vt:lpstr>  學習是運算 （Learning is computational）  </vt:lpstr>
      <vt:lpstr> 學習是運算 （Learning is computational） </vt:lpstr>
      <vt:lpstr>.     學習是社會性的     （Learning is social）</vt:lpstr>
      <vt:lpstr>投影片 34</vt:lpstr>
      <vt:lpstr>.學習是社會性的 （Learning is social）</vt:lpstr>
      <vt:lpstr>學習是由連結感覺與動作的腦迴路來支持 （Learning is supported by brain circuits linking perception and action） </vt:lpstr>
      <vt:lpstr> 學習是由連結感覺與動作的腦迴路來支持 （Learning is supported by brain circuits linking perception and action） </vt:lpstr>
      <vt:lpstr>社會學習與瞭解(Social Learning &amp; Understanding)</vt:lpstr>
      <vt:lpstr>模仿（imitation）</vt:lpstr>
      <vt:lpstr>模仿（imitation）</vt:lpstr>
      <vt:lpstr>模仿（imitation）</vt:lpstr>
      <vt:lpstr>模仿（imitation）</vt:lpstr>
      <vt:lpstr>共通的注意（Shared Attention）</vt:lpstr>
      <vt:lpstr> 共同注意的一個早期表現就是 gaze following </vt:lpstr>
      <vt:lpstr>gaze following </vt:lpstr>
      <vt:lpstr>同理心與社會情緒（Empathy and social emotions） </vt:lpstr>
      <vt:lpstr>投影片 47</vt:lpstr>
      <vt:lpstr>對教育工作的啟發</vt:lpstr>
      <vt:lpstr>投影片 49</vt:lpstr>
      <vt:lpstr>早期干預（early intervention）</vt:lpstr>
      <vt:lpstr>早期干預（early intervention）</vt:lpstr>
      <vt:lpstr> 校外學習（learning outside of school） </vt:lpstr>
      <vt:lpstr>校外學習（learning outside of school） </vt:lpstr>
      <vt:lpstr>正式教育（formal education）</vt:lpstr>
      <vt:lpstr>正式教育（formal education）</vt:lpstr>
      <vt:lpstr>腦神經科學的觀點的 「學習」十二要訣：</vt:lpstr>
      <vt:lpstr>投影片 57</vt:lpstr>
      <vt:lpstr>投影片 58</vt:lpstr>
      <vt:lpstr>投影片 59</vt:lpstr>
      <vt:lpstr>1. 運動顯著增進腦功能</vt:lpstr>
      <vt:lpstr>投影片 61</vt:lpstr>
      <vt:lpstr>投影片 62</vt:lpstr>
      <vt:lpstr>2. 腦子是社會性的(The Brain is social) </vt:lpstr>
      <vt:lpstr>每個人的腦子線路連結都不一樣（Brains are wired differently）</vt:lpstr>
      <vt:lpstr>4. 注意力與學習（Attention and learning） </vt:lpstr>
      <vt:lpstr>投影片 66</vt:lpstr>
      <vt:lpstr>5. 記憶（Memory）</vt:lpstr>
      <vt:lpstr>投影片 68</vt:lpstr>
      <vt:lpstr>投影片 69</vt:lpstr>
      <vt:lpstr>投影片 70</vt:lpstr>
      <vt:lpstr>投影片 71</vt:lpstr>
      <vt:lpstr>投影片 72</vt:lpstr>
      <vt:lpstr>6. 情緒與記憶(Emotion and memory)： </vt:lpstr>
      <vt:lpstr>7. 睡眠(Sleep) </vt:lpstr>
      <vt:lpstr>8. 壓力(Stress) </vt:lpstr>
      <vt:lpstr>9. 多重感官(Multisenses) </vt:lpstr>
      <vt:lpstr>投影片 77</vt:lpstr>
      <vt:lpstr>多媒體接觸與學習。</vt:lpstr>
      <vt:lpstr> 10. 視覺是所有感官之王（Vision trumps all other senses） </vt:lpstr>
      <vt:lpstr>11. 男人與女人的腦子不同（Men’s and women’s brains are different） </vt:lpstr>
      <vt:lpstr>12. 人腦是個尋找形式的裝置(The brain is a pattern seeking device)</vt:lpstr>
      <vt:lpstr>投影片 82</vt:lpstr>
      <vt:lpstr>如何聊解形式（pattern）呢？</vt:lpstr>
      <vt:lpstr>投影片 84</vt:lpstr>
      <vt:lpstr>投影片 85</vt:lpstr>
      <vt:lpstr>台灣大學 神經生物與認知科學研究中心</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腦 演化 學習</dc:title>
  <dc:creator>ntuhuser</dc:creator>
  <cp:lastModifiedBy>user</cp:lastModifiedBy>
  <cp:revision>37</cp:revision>
  <dcterms:created xsi:type="dcterms:W3CDTF">2012-03-28T04:08:36Z</dcterms:created>
  <dcterms:modified xsi:type="dcterms:W3CDTF">2012-06-17T04:49:55Z</dcterms:modified>
</cp:coreProperties>
</file>